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540" r:id="rId2"/>
    <p:sldId id="594" r:id="rId3"/>
    <p:sldId id="529" r:id="rId4"/>
    <p:sldId id="509" r:id="rId5"/>
    <p:sldId id="521" r:id="rId6"/>
    <p:sldId id="504" r:id="rId7"/>
    <p:sldId id="492" r:id="rId8"/>
    <p:sldId id="483" r:id="rId9"/>
    <p:sldId id="505" r:id="rId10"/>
    <p:sldId id="531" r:id="rId11"/>
    <p:sldId id="596" r:id="rId12"/>
    <p:sldId id="514" r:id="rId13"/>
    <p:sldId id="598" r:id="rId14"/>
    <p:sldId id="599" r:id="rId15"/>
    <p:sldId id="546" r:id="rId16"/>
    <p:sldId id="549" r:id="rId17"/>
    <p:sldId id="547" r:id="rId18"/>
    <p:sldId id="548" r:id="rId19"/>
    <p:sldId id="487" r:id="rId20"/>
    <p:sldId id="534" r:id="rId21"/>
    <p:sldId id="485" r:id="rId22"/>
    <p:sldId id="535" r:id="rId23"/>
    <p:sldId id="580" r:id="rId24"/>
    <p:sldId id="581" r:id="rId25"/>
    <p:sldId id="583" r:id="rId26"/>
    <p:sldId id="584" r:id="rId27"/>
    <p:sldId id="585" r:id="rId28"/>
    <p:sldId id="526" r:id="rId29"/>
    <p:sldId id="476" r:id="rId30"/>
    <p:sldId id="551" r:id="rId31"/>
    <p:sldId id="553" r:id="rId32"/>
    <p:sldId id="595" r:id="rId33"/>
    <p:sldId id="512" r:id="rId34"/>
    <p:sldId id="522" r:id="rId35"/>
    <p:sldId id="600" r:id="rId36"/>
    <p:sldId id="528" r:id="rId37"/>
    <p:sldId id="558" r:id="rId38"/>
    <p:sldId id="559" r:id="rId39"/>
    <p:sldId id="560" r:id="rId40"/>
    <p:sldId id="561" r:id="rId41"/>
    <p:sldId id="562" r:id="rId42"/>
    <p:sldId id="564" r:id="rId43"/>
    <p:sldId id="477" r:id="rId44"/>
    <p:sldId id="588" r:id="rId45"/>
    <p:sldId id="556" r:id="rId46"/>
    <p:sldId id="511" r:id="rId47"/>
    <p:sldId id="527" r:id="rId48"/>
    <p:sldId id="589" r:id="rId49"/>
    <p:sldId id="502" r:id="rId50"/>
    <p:sldId id="506" r:id="rId51"/>
    <p:sldId id="543" r:id="rId52"/>
    <p:sldId id="544" r:id="rId53"/>
    <p:sldId id="536" r:id="rId54"/>
    <p:sldId id="517" r:id="rId55"/>
    <p:sldId id="518" r:id="rId56"/>
    <p:sldId id="565" r:id="rId57"/>
    <p:sldId id="569" r:id="rId58"/>
    <p:sldId id="571" r:id="rId59"/>
    <p:sldId id="573" r:id="rId60"/>
    <p:sldId id="437" r:id="rId61"/>
    <p:sldId id="539" r:id="rId62"/>
    <p:sldId id="586" r:id="rId63"/>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e 1" id="{20D9379A-614F-44A1-BC31-FA21D1722784}">
          <p14:sldIdLst>
            <p14:sldId id="540"/>
            <p14:sldId id="594"/>
            <p14:sldId id="529"/>
            <p14:sldId id="509"/>
            <p14:sldId id="521"/>
            <p14:sldId id="504"/>
            <p14:sldId id="492"/>
            <p14:sldId id="483"/>
            <p14:sldId id="505"/>
            <p14:sldId id="531"/>
            <p14:sldId id="596"/>
            <p14:sldId id="514"/>
            <p14:sldId id="598"/>
            <p14:sldId id="599"/>
            <p14:sldId id="546"/>
            <p14:sldId id="549"/>
            <p14:sldId id="547"/>
            <p14:sldId id="548"/>
            <p14:sldId id="487"/>
            <p14:sldId id="534"/>
            <p14:sldId id="485"/>
            <p14:sldId id="535"/>
            <p14:sldId id="580"/>
            <p14:sldId id="581"/>
            <p14:sldId id="583"/>
            <p14:sldId id="584"/>
            <p14:sldId id="585"/>
            <p14:sldId id="526"/>
            <p14:sldId id="476"/>
            <p14:sldId id="551"/>
            <p14:sldId id="553"/>
            <p14:sldId id="595"/>
            <p14:sldId id="512"/>
            <p14:sldId id="522"/>
            <p14:sldId id="600"/>
            <p14:sldId id="528"/>
            <p14:sldId id="558"/>
            <p14:sldId id="559"/>
            <p14:sldId id="560"/>
            <p14:sldId id="561"/>
            <p14:sldId id="562"/>
            <p14:sldId id="564"/>
            <p14:sldId id="477"/>
            <p14:sldId id="588"/>
            <p14:sldId id="556"/>
            <p14:sldId id="511"/>
            <p14:sldId id="527"/>
            <p14:sldId id="589"/>
            <p14:sldId id="502"/>
            <p14:sldId id="506"/>
            <p14:sldId id="543"/>
            <p14:sldId id="544"/>
            <p14:sldId id="536"/>
            <p14:sldId id="517"/>
            <p14:sldId id="518"/>
            <p14:sldId id="565"/>
            <p14:sldId id="569"/>
            <p14:sldId id="571"/>
            <p14:sldId id="573"/>
            <p14:sldId id="437"/>
            <p14:sldId id="539"/>
            <p14:sldId id="586"/>
          </p14:sldIdLst>
        </p14:section>
      </p14:sectionLst>
    </p:ext>
    <p:ext uri="{EFAFB233-063F-42B5-8137-9DF3F51BA10A}">
      <p15:sldGuideLst xmlns:p15="http://schemas.microsoft.com/office/powerpoint/2012/main" xmlns="">
        <p15:guide id="1" orient="horz" pos="1620">
          <p15:clr>
            <a:srgbClr val="A4A3A4"/>
          </p15:clr>
        </p15:guide>
        <p15:guide id="2" orient="horz" pos="735">
          <p15:clr>
            <a:srgbClr val="A4A3A4"/>
          </p15:clr>
        </p15:guide>
        <p15:guide id="3" orient="horz" pos="3026">
          <p15:clr>
            <a:srgbClr val="A4A3A4"/>
          </p15:clr>
        </p15:guide>
        <p15:guide id="4" orient="horz" pos="849">
          <p15:clr>
            <a:srgbClr val="A4A3A4"/>
          </p15:clr>
        </p15:guide>
        <p15:guide id="5" orient="horz" pos="2913">
          <p15:clr>
            <a:srgbClr val="A4A3A4"/>
          </p15:clr>
        </p15:guide>
        <p15:guide id="6" pos="2880">
          <p15:clr>
            <a:srgbClr val="A4A3A4"/>
          </p15:clr>
        </p15:guide>
        <p15:guide id="7" pos="2767">
          <p15:clr>
            <a:srgbClr val="A4A3A4"/>
          </p15:clr>
        </p15:guide>
        <p15:guide id="8" pos="2993">
          <p15:clr>
            <a:srgbClr val="A4A3A4"/>
          </p15:clr>
        </p15:guide>
        <p15:guide id="9" pos="385">
          <p15:clr>
            <a:srgbClr val="A4A3A4"/>
          </p15:clr>
        </p15:guide>
        <p15:guide id="10" pos="5375">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Dutilh" initials="DD" lastIdx="39" clrIdx="0"/>
  <p:cmAuthor id="2" name="Anton Bervoets" initials="AB" lastIdx="14" clrIdx="1"/>
  <p:cmAuthor id="3" name="Anton" initials="A"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73157" autoAdjust="0"/>
  </p:normalViewPr>
  <p:slideViewPr>
    <p:cSldViewPr snapToObjects="1" showGuides="1">
      <p:cViewPr>
        <p:scale>
          <a:sx n="90" d="100"/>
          <a:sy n="90" d="100"/>
        </p:scale>
        <p:origin x="-1596" y="-72"/>
      </p:cViewPr>
      <p:guideLst>
        <p:guide orient="horz" pos="1620"/>
        <p:guide orient="horz" pos="735"/>
        <p:guide orient="horz" pos="3026"/>
        <p:guide orient="horz" pos="849"/>
        <p:guide orient="horz" pos="2913"/>
        <p:guide pos="2880"/>
        <p:guide pos="2767"/>
        <p:guide pos="2993"/>
        <p:guide pos="385"/>
        <p:guide pos="5375"/>
      </p:guideLst>
    </p:cSldViewPr>
  </p:slideViewPr>
  <p:notesTextViewPr>
    <p:cViewPr>
      <p:scale>
        <a:sx n="3" d="2"/>
        <a:sy n="3" d="2"/>
      </p:scale>
      <p:origin x="0" y="0"/>
    </p:cViewPr>
  </p:notesTextViewPr>
  <p:sorterViewPr>
    <p:cViewPr>
      <p:scale>
        <a:sx n="75" d="100"/>
        <a:sy n="75" d="100"/>
      </p:scale>
      <p:origin x="0" y="0"/>
    </p:cViewPr>
  </p:sorterViewPr>
  <p:notesViewPr>
    <p:cSldViewPr snapToObjects="1">
      <p:cViewPr varScale="1">
        <p:scale>
          <a:sx n="51" d="100"/>
          <a:sy n="51" d="100"/>
        </p:scale>
        <p:origin x="-295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45659" cy="496332"/>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sz="quarter" idx="1"/>
          </p:nvPr>
        </p:nvSpPr>
        <p:spPr>
          <a:xfrm>
            <a:off x="3850446" y="1"/>
            <a:ext cx="2945659" cy="496332"/>
          </a:xfrm>
          <a:prstGeom prst="rect">
            <a:avLst/>
          </a:prstGeom>
        </p:spPr>
        <p:txBody>
          <a:bodyPr vert="horz" lIns="91432" tIns="45716" rIns="91432" bIns="45716" rtlCol="0"/>
          <a:lstStyle>
            <a:lvl1pPr algn="r">
              <a:defRPr sz="1200"/>
            </a:lvl1pPr>
          </a:lstStyle>
          <a:p>
            <a:fld id="{6E406D30-FAB9-41FE-BF6E-AA243693B000}" type="datetimeFigureOut">
              <a:rPr lang="nl-NL" smtClean="0"/>
              <a:t>25-9-2019</a:t>
            </a:fld>
            <a:endParaRPr lang="nl-NL"/>
          </a:p>
        </p:txBody>
      </p:sp>
      <p:sp>
        <p:nvSpPr>
          <p:cNvPr id="4" name="Tijdelijke aanduiding voor voettekst 3"/>
          <p:cNvSpPr>
            <a:spLocks noGrp="1"/>
          </p:cNvSpPr>
          <p:nvPr>
            <p:ph type="ftr" sz="quarter" idx="2"/>
          </p:nvPr>
        </p:nvSpPr>
        <p:spPr>
          <a:xfrm>
            <a:off x="3" y="9428585"/>
            <a:ext cx="2945659" cy="496332"/>
          </a:xfrm>
          <a:prstGeom prst="rect">
            <a:avLst/>
          </a:prstGeom>
        </p:spPr>
        <p:txBody>
          <a:bodyPr vert="horz" lIns="91432" tIns="45716" rIns="91432" bIns="4571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6" y="9428585"/>
            <a:ext cx="2945659" cy="496332"/>
          </a:xfrm>
          <a:prstGeom prst="rect">
            <a:avLst/>
          </a:prstGeom>
        </p:spPr>
        <p:txBody>
          <a:bodyPr vert="horz" lIns="91432" tIns="45716" rIns="91432" bIns="45716" rtlCol="0" anchor="b"/>
          <a:lstStyle>
            <a:lvl1pPr algn="r">
              <a:defRPr sz="1200"/>
            </a:lvl1pPr>
          </a:lstStyle>
          <a:p>
            <a:fld id="{BA00C8C9-5605-49C4-9259-FB02774C5952}" type="slidenum">
              <a:rPr lang="nl-NL" smtClean="0"/>
              <a:t>‹nr.›</a:t>
            </a:fld>
            <a:endParaRPr lang="nl-NL"/>
          </a:p>
        </p:txBody>
      </p:sp>
    </p:spTree>
    <p:extLst>
      <p:ext uri="{BB962C8B-B14F-4D97-AF65-F5344CB8AC3E}">
        <p14:creationId xmlns:p14="http://schemas.microsoft.com/office/powerpoint/2010/main" val="15418938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45659" cy="496332"/>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idx="1"/>
          </p:nvPr>
        </p:nvSpPr>
        <p:spPr>
          <a:xfrm>
            <a:off x="3850446" y="1"/>
            <a:ext cx="2945659" cy="496332"/>
          </a:xfrm>
          <a:prstGeom prst="rect">
            <a:avLst/>
          </a:prstGeom>
        </p:spPr>
        <p:txBody>
          <a:bodyPr vert="horz" lIns="91432" tIns="45716" rIns="91432" bIns="45716" rtlCol="0"/>
          <a:lstStyle>
            <a:lvl1pPr algn="r">
              <a:defRPr sz="1200"/>
            </a:lvl1pPr>
          </a:lstStyle>
          <a:p>
            <a:fld id="{91FEAE20-DCC5-450B-B78A-241707E85A8D}" type="datetimeFigureOut">
              <a:rPr lang="nl-NL" smtClean="0"/>
              <a:t>25-9-2019</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6" rIns="91432" bIns="45716" rtlCol="0" anchor="ctr"/>
          <a:lstStyle/>
          <a:p>
            <a:endParaRPr lang="nl-NL"/>
          </a:p>
        </p:txBody>
      </p:sp>
      <p:sp>
        <p:nvSpPr>
          <p:cNvPr id="5" name="Tijdelijke aanduiding voor notities 4"/>
          <p:cNvSpPr>
            <a:spLocks noGrp="1"/>
          </p:cNvSpPr>
          <p:nvPr>
            <p:ph type="body" sz="quarter" idx="3"/>
          </p:nvPr>
        </p:nvSpPr>
        <p:spPr>
          <a:xfrm>
            <a:off x="679768" y="4715155"/>
            <a:ext cx="5438140" cy="4466987"/>
          </a:xfrm>
          <a:prstGeom prst="rect">
            <a:avLst/>
          </a:prstGeom>
        </p:spPr>
        <p:txBody>
          <a:bodyPr vert="horz" lIns="91432" tIns="45716" rIns="91432" bIns="45716"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3" y="9428585"/>
            <a:ext cx="2945659" cy="496332"/>
          </a:xfrm>
          <a:prstGeom prst="rect">
            <a:avLst/>
          </a:prstGeom>
        </p:spPr>
        <p:txBody>
          <a:bodyPr vert="horz" lIns="91432" tIns="45716" rIns="91432" bIns="457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6" y="9428585"/>
            <a:ext cx="2945659" cy="496332"/>
          </a:xfrm>
          <a:prstGeom prst="rect">
            <a:avLst/>
          </a:prstGeom>
        </p:spPr>
        <p:txBody>
          <a:bodyPr vert="horz" lIns="91432" tIns="45716" rIns="91432" bIns="45716" rtlCol="0" anchor="b"/>
          <a:lstStyle>
            <a:lvl1pPr algn="r">
              <a:defRPr sz="1200"/>
            </a:lvl1pPr>
          </a:lstStyle>
          <a:p>
            <a:fld id="{309E37C7-8B40-49FA-AA92-D9B683DA2416}" type="slidenum">
              <a:rPr lang="nl-NL" smtClean="0"/>
              <a:t>‹nr.›</a:t>
            </a:fld>
            <a:endParaRPr lang="nl-NL"/>
          </a:p>
        </p:txBody>
      </p:sp>
    </p:spTree>
    <p:extLst>
      <p:ext uri="{BB962C8B-B14F-4D97-AF65-F5344CB8AC3E}">
        <p14:creationId xmlns:p14="http://schemas.microsoft.com/office/powerpoint/2010/main" val="4737782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16 april 2019 zijn dit de regels en de instructies van FINA en LEN</a:t>
            </a:r>
            <a:r>
              <a:rPr lang="nl-NL"/>
              <a:t>. </a:t>
            </a: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a:t>
            </a:fld>
            <a:endParaRPr lang="nl-NL"/>
          </a:p>
        </p:txBody>
      </p:sp>
    </p:spTree>
    <p:extLst>
      <p:ext uri="{BB962C8B-B14F-4D97-AF65-F5344CB8AC3E}">
        <p14:creationId xmlns:p14="http://schemas.microsoft.com/office/powerpoint/2010/main" val="368691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Reset van de klok na U20 naar 20 seconden</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15</a:t>
            </a:fld>
            <a:endParaRPr lang="nl-NL"/>
          </a:p>
        </p:txBody>
      </p:sp>
    </p:spTree>
    <p:extLst>
      <p:ext uri="{BB962C8B-B14F-4D97-AF65-F5344CB8AC3E}">
        <p14:creationId xmlns:p14="http://schemas.microsoft.com/office/powerpoint/2010/main" val="171465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Reguliere balwissel na schot op doel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16</a:t>
            </a:fld>
            <a:endParaRPr lang="nl-NL"/>
          </a:p>
        </p:txBody>
      </p:sp>
    </p:spTree>
    <p:extLst>
      <p:ext uri="{BB962C8B-B14F-4D97-AF65-F5344CB8AC3E}">
        <p14:creationId xmlns:p14="http://schemas.microsoft.com/office/powerpoint/2010/main" val="78952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20 seconden na toekennen van hoekworp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17</a:t>
            </a:fld>
            <a:endParaRPr lang="nl-NL"/>
          </a:p>
        </p:txBody>
      </p:sp>
    </p:spTree>
    <p:extLst>
      <p:ext uri="{BB962C8B-B14F-4D97-AF65-F5344CB8AC3E}">
        <p14:creationId xmlns:p14="http://schemas.microsoft.com/office/powerpoint/2010/main" val="254145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Uitsluiting bij meer dan 20 seconden op de klok, klok blijft staan, gaat niet naar 20 seconden.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18</a:t>
            </a:fld>
            <a:endParaRPr lang="nl-NL"/>
          </a:p>
        </p:txBody>
      </p:sp>
    </p:spTree>
    <p:extLst>
      <p:ext uri="{BB962C8B-B14F-4D97-AF65-F5344CB8AC3E}">
        <p14:creationId xmlns:p14="http://schemas.microsoft.com/office/powerpoint/2010/main" val="12209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beelden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19</a:t>
            </a:fld>
            <a:endParaRPr lang="nl-NL"/>
          </a:p>
        </p:txBody>
      </p:sp>
    </p:spTree>
    <p:extLst>
      <p:ext uri="{BB962C8B-B14F-4D97-AF65-F5344CB8AC3E}">
        <p14:creationId xmlns:p14="http://schemas.microsoft.com/office/powerpoint/2010/main" val="262544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23.9	Het door een verdedigende speler, inclusief de doelverdediger, van achteren hinderen van een aanvallende speler binnen het 6 metergebied indien de aanvallende speler zijn gezicht naar het doel heeft en een doelpoging doet, tenzij de verdedigende speler slechts de bal raakt. </a:t>
            </a:r>
          </a:p>
          <a:p>
            <a:r>
              <a:rPr lang="nl-NL" sz="1200" kern="1200" dirty="0">
                <a:solidFill>
                  <a:schemeClr val="tx1"/>
                </a:solidFill>
                <a:latin typeface="+mn-lt"/>
                <a:ea typeface="+mn-ea"/>
                <a:cs typeface="+mn-cs"/>
              </a:rPr>
              <a:t>Wanneer de acties van de verdedigende speler voorkomen dat de aanvaller kan schieten, moet ook een strafworp worden toegekend.</a:t>
            </a:r>
          </a:p>
          <a:p>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[Opmerking: volgens WP 23.2 moeten de scheidsrechters een strafworp toekennen tenzij de </a:t>
            </a:r>
            <a:r>
              <a:rPr lang="nl-NL" sz="1200" kern="1200" dirty="0" err="1">
                <a:solidFill>
                  <a:schemeClr val="tx1"/>
                </a:solidFill>
                <a:latin typeface="+mn-lt"/>
                <a:ea typeface="+mn-ea"/>
                <a:cs typeface="+mn-cs"/>
              </a:rPr>
              <a:t>de</a:t>
            </a:r>
            <a:r>
              <a:rPr lang="nl-NL" sz="1200" kern="1200" dirty="0">
                <a:solidFill>
                  <a:schemeClr val="tx1"/>
                </a:solidFill>
                <a:latin typeface="+mn-lt"/>
                <a:ea typeface="+mn-ea"/>
                <a:cs typeface="+mn-cs"/>
              </a:rPr>
              <a:t> aanvaller scoort.]</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21</a:t>
            </a:fld>
            <a:endParaRPr lang="nl-NL"/>
          </a:p>
        </p:txBody>
      </p:sp>
    </p:spTree>
    <p:extLst>
      <p:ext uri="{BB962C8B-B14F-4D97-AF65-F5344CB8AC3E}">
        <p14:creationId xmlns:p14="http://schemas.microsoft.com/office/powerpoint/2010/main" val="3276960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Benoemen voorbeelden + beelden:</a:t>
            </a:r>
          </a:p>
          <a:p>
            <a:r>
              <a:rPr lang="nl-NL" dirty="0"/>
              <a:t>Bij contra op middenveld ; bal bij de keeper</a:t>
            </a:r>
          </a:p>
          <a:p>
            <a:r>
              <a:rPr lang="nl-NL" dirty="0"/>
              <a:t>Contra in de tweede lijn, bal daar nemen sr moet kijken naar bal genomen en speler in aanval (voorbeeld bij maken)</a:t>
            </a:r>
          </a:p>
          <a:p>
            <a:r>
              <a:rPr lang="nl-NL" dirty="0"/>
              <a:t>Procedure uitsluiting zonder bal + te vroeg nemen = op plaats van waar bal dan is nemen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29</a:t>
            </a:fld>
            <a:endParaRPr lang="nl-NL"/>
          </a:p>
        </p:txBody>
      </p:sp>
    </p:spTree>
    <p:extLst>
      <p:ext uri="{BB962C8B-B14F-4D97-AF65-F5344CB8AC3E}">
        <p14:creationId xmlns:p14="http://schemas.microsoft.com/office/powerpoint/2010/main" val="177530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bal moet loskomen van de hand ; </a:t>
            </a:r>
            <a:r>
              <a:rPr lang="nl-NL" dirty="0" err="1"/>
              <a:t>space</a:t>
            </a:r>
            <a:r>
              <a:rPr lang="nl-NL" dirty="0"/>
              <a:t> </a:t>
            </a:r>
            <a:r>
              <a:rPr lang="nl-NL" dirty="0" err="1"/>
              <a:t>between</a:t>
            </a:r>
            <a:r>
              <a:rPr lang="nl-NL" dirty="0"/>
              <a:t> hand </a:t>
            </a:r>
            <a:r>
              <a:rPr lang="nl-NL" dirty="0" err="1"/>
              <a:t>and</a:t>
            </a:r>
            <a:r>
              <a:rPr lang="nl-NL" dirty="0"/>
              <a:t> </a:t>
            </a:r>
            <a:r>
              <a:rPr lang="nl-NL" dirty="0" err="1"/>
              <a:t>ball</a:t>
            </a:r>
            <a:r>
              <a:rPr lang="nl-NL" dirty="0"/>
              <a:t>. </a:t>
            </a:r>
          </a:p>
          <a:p>
            <a:endParaRPr lang="nl-NL" sz="1200" kern="1200" dirty="0">
              <a:solidFill>
                <a:schemeClr val="tx1"/>
              </a:solidFill>
              <a:latin typeface="+mn-lt"/>
              <a:ea typeface="+mn-ea"/>
              <a:cs typeface="+mn-cs"/>
            </a:endParaRPr>
          </a:p>
          <a:p>
            <a:r>
              <a:rPr lang="en-US" sz="1200" kern="1200" dirty="0">
                <a:solidFill>
                  <a:schemeClr val="tx1"/>
                </a:solidFill>
                <a:latin typeface="+mn-lt"/>
                <a:ea typeface="+mn-ea"/>
                <a:cs typeface="+mn-cs"/>
              </a:rPr>
              <a:t>Visibly putting the ball into play means that the ball must leave the hand of the player with the ball (see WP 17 figure 1 en 2). Visibly passing the ball from one hand to the other is considered to put the ball into play.</a:t>
            </a:r>
          </a:p>
          <a:p>
            <a:endParaRPr lang="nl-NL" dirty="0"/>
          </a:p>
          <a:p>
            <a:endParaRPr lang="nl-NL" dirty="0"/>
          </a:p>
          <a:p>
            <a:r>
              <a:rPr lang="nl-NL" dirty="0"/>
              <a:t>Sanctie : contra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32</a:t>
            </a:fld>
            <a:endParaRPr lang="nl-NL"/>
          </a:p>
        </p:txBody>
      </p:sp>
    </p:spTree>
    <p:extLst>
      <p:ext uri="{BB962C8B-B14F-4D97-AF65-F5344CB8AC3E}">
        <p14:creationId xmlns:p14="http://schemas.microsoft.com/office/powerpoint/2010/main" val="166529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bal moet loskomen van de hand ; </a:t>
            </a:r>
            <a:r>
              <a:rPr lang="nl-NL" dirty="0" err="1"/>
              <a:t>space</a:t>
            </a:r>
            <a:r>
              <a:rPr lang="nl-NL" dirty="0"/>
              <a:t> </a:t>
            </a:r>
            <a:r>
              <a:rPr lang="nl-NL" dirty="0" err="1"/>
              <a:t>between</a:t>
            </a:r>
            <a:r>
              <a:rPr lang="nl-NL" dirty="0"/>
              <a:t> hand </a:t>
            </a:r>
            <a:r>
              <a:rPr lang="nl-NL" dirty="0" err="1"/>
              <a:t>and</a:t>
            </a:r>
            <a:r>
              <a:rPr lang="nl-NL" dirty="0"/>
              <a:t> </a:t>
            </a:r>
            <a:r>
              <a:rPr lang="nl-NL" dirty="0" err="1"/>
              <a:t>ball</a:t>
            </a:r>
            <a:r>
              <a:rPr lang="nl-NL" dirty="0"/>
              <a:t>. </a:t>
            </a:r>
          </a:p>
          <a:p>
            <a:endParaRPr lang="nl-NL" sz="1200" kern="1200" dirty="0">
              <a:solidFill>
                <a:schemeClr val="tx1"/>
              </a:solidFill>
              <a:latin typeface="+mn-lt"/>
              <a:ea typeface="+mn-ea"/>
              <a:cs typeface="+mn-cs"/>
            </a:endParaRPr>
          </a:p>
          <a:p>
            <a:r>
              <a:rPr lang="en-US" sz="1200" kern="1200" dirty="0">
                <a:solidFill>
                  <a:schemeClr val="tx1"/>
                </a:solidFill>
                <a:latin typeface="+mn-lt"/>
                <a:ea typeface="+mn-ea"/>
                <a:cs typeface="+mn-cs"/>
              </a:rPr>
              <a:t>Visibly putting the ball into play means that the ball must leave the hand of the player with the ball (see WP 17 figure 1 en 2). Visibly passing the ball from one hand to the other is considered to put the ball into play.</a:t>
            </a:r>
          </a:p>
          <a:p>
            <a:endParaRPr lang="nl-NL" dirty="0"/>
          </a:p>
          <a:p>
            <a:endParaRPr lang="nl-NL" dirty="0"/>
          </a:p>
          <a:p>
            <a:r>
              <a:rPr lang="nl-NL" dirty="0"/>
              <a:t>Sanctie : contra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33</a:t>
            </a:fld>
            <a:endParaRPr lang="nl-NL"/>
          </a:p>
        </p:txBody>
      </p:sp>
    </p:spTree>
    <p:extLst>
      <p:ext uri="{BB962C8B-B14F-4D97-AF65-F5344CB8AC3E}">
        <p14:creationId xmlns:p14="http://schemas.microsoft.com/office/powerpoint/2010/main" val="3662815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34</a:t>
            </a:fld>
            <a:endParaRPr lang="nl-NL"/>
          </a:p>
        </p:txBody>
      </p:sp>
    </p:spTree>
    <p:extLst>
      <p:ext uri="{BB962C8B-B14F-4D97-AF65-F5344CB8AC3E}">
        <p14:creationId xmlns:p14="http://schemas.microsoft.com/office/powerpoint/2010/main" val="160024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In de vertaling hebben we er vliegende vervangingen van gemaakt.</a:t>
            </a:r>
          </a:p>
          <a:p>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Het gebied bestemd voor vliegende vervangingen heet het vliegende wisselgebied en de procedure heet een vliegende wissel</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5</a:t>
            </a:fld>
            <a:endParaRPr lang="nl-NL"/>
          </a:p>
        </p:txBody>
      </p:sp>
    </p:spTree>
    <p:extLst>
      <p:ext uri="{BB962C8B-B14F-4D97-AF65-F5344CB8AC3E}">
        <p14:creationId xmlns:p14="http://schemas.microsoft.com/office/powerpoint/2010/main" val="268305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35</a:t>
            </a:fld>
            <a:endParaRPr lang="nl-NL"/>
          </a:p>
        </p:txBody>
      </p:sp>
    </p:spTree>
    <p:extLst>
      <p:ext uri="{BB962C8B-B14F-4D97-AF65-F5344CB8AC3E}">
        <p14:creationId xmlns:p14="http://schemas.microsoft.com/office/powerpoint/2010/main" val="3316742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beeld : hand omhoog steken als vrije worp wordt toegekend buiten de 6 meter.</a:t>
            </a:r>
          </a:p>
          <a:p>
            <a:r>
              <a:rPr lang="nl-NL" dirty="0"/>
              <a:t>Binnen 6 meter wijzen naar “binnen 6 meter” (geen beeld van)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36</a:t>
            </a:fld>
            <a:endParaRPr lang="nl-NL"/>
          </a:p>
        </p:txBody>
      </p:sp>
    </p:spTree>
    <p:extLst>
      <p:ext uri="{BB962C8B-B14F-4D97-AF65-F5344CB8AC3E}">
        <p14:creationId xmlns:p14="http://schemas.microsoft.com/office/powerpoint/2010/main" val="2263700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37</a:t>
            </a:fld>
            <a:endParaRPr lang="nl-NL"/>
          </a:p>
        </p:txBody>
      </p:sp>
    </p:spTree>
    <p:extLst>
      <p:ext uri="{BB962C8B-B14F-4D97-AF65-F5344CB8AC3E}">
        <p14:creationId xmlns:p14="http://schemas.microsoft.com/office/powerpoint/2010/main" val="174800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Incorrect = contra fluiten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41</a:t>
            </a:fld>
            <a:endParaRPr lang="nl-NL"/>
          </a:p>
        </p:txBody>
      </p:sp>
    </p:spTree>
    <p:extLst>
      <p:ext uri="{BB962C8B-B14F-4D97-AF65-F5344CB8AC3E}">
        <p14:creationId xmlns:p14="http://schemas.microsoft.com/office/powerpoint/2010/main" val="655884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Speler slag terug om voor MV te gaan liggen – niet handig, dan kan speler hoekworp zwemmen en schieten</a:t>
            </a:r>
          </a:p>
          <a:p>
            <a:r>
              <a:rPr lang="nl-NL" dirty="0"/>
              <a:t>Midvoor met neus naar doel bij 1</a:t>
            </a:r>
            <a:r>
              <a:rPr lang="nl-NL" baseline="30000" dirty="0"/>
              <a:t>e</a:t>
            </a:r>
            <a:r>
              <a:rPr lang="nl-NL" dirty="0"/>
              <a:t> paal + aanvallen vanachter = strafworp</a:t>
            </a:r>
          </a:p>
          <a:p>
            <a:endParaRPr lang="nl-NL" dirty="0"/>
          </a:p>
          <a:p>
            <a:r>
              <a:rPr lang="nl-NL" dirty="0">
                <a:solidFill>
                  <a:srgbClr val="FF0000"/>
                </a:solidFill>
              </a:rPr>
              <a:t>Nog 1 beeld erbij zoeken met juist nemen van een corner</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43</a:t>
            </a:fld>
            <a:endParaRPr lang="nl-NL"/>
          </a:p>
        </p:txBody>
      </p:sp>
    </p:spTree>
    <p:extLst>
      <p:ext uri="{BB962C8B-B14F-4D97-AF65-F5344CB8AC3E}">
        <p14:creationId xmlns:p14="http://schemas.microsoft.com/office/powerpoint/2010/main" val="206188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44</a:t>
            </a:fld>
            <a:endParaRPr lang="nl-NL"/>
          </a:p>
        </p:txBody>
      </p:sp>
    </p:spTree>
    <p:extLst>
      <p:ext uri="{BB962C8B-B14F-4D97-AF65-F5344CB8AC3E}">
        <p14:creationId xmlns:p14="http://schemas.microsoft.com/office/powerpoint/2010/main" val="2934705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Had contra gefloten moeten worden : neemt de bal niet (niet los van de hand)</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45</a:t>
            </a:fld>
            <a:endParaRPr lang="nl-NL"/>
          </a:p>
        </p:txBody>
      </p:sp>
    </p:spTree>
    <p:extLst>
      <p:ext uri="{BB962C8B-B14F-4D97-AF65-F5344CB8AC3E}">
        <p14:creationId xmlns:p14="http://schemas.microsoft.com/office/powerpoint/2010/main" val="2226210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0" i="0" u="none" strike="noStrike" kern="1200" baseline="0" dirty="0">
                <a:solidFill>
                  <a:schemeClr val="tx1"/>
                </a:solidFill>
                <a:latin typeface="+mn-lt"/>
                <a:ea typeface="+mn-ea"/>
                <a:cs typeface="+mn-cs"/>
              </a:rPr>
              <a:t>Opnemen dat ineens schieten niet mag, maar in het spel brengen, dreigen en zwemmen mag dan wel scoren.</a:t>
            </a:r>
          </a:p>
          <a:p>
            <a:r>
              <a:rPr lang="nl-NL" sz="1000" b="0" i="0" u="none" strike="noStrike" kern="1200" baseline="0" dirty="0">
                <a:solidFill>
                  <a:schemeClr val="tx1"/>
                </a:solidFill>
                <a:latin typeface="+mn-lt"/>
                <a:ea typeface="+mn-ea"/>
                <a:cs typeface="+mn-cs"/>
              </a:rPr>
              <a:t>CLARIFICATION: </a:t>
            </a:r>
          </a:p>
          <a:p>
            <a:r>
              <a:rPr lang="en-US" sz="1000" b="0" i="0" u="none" strike="noStrike" kern="1200" baseline="0" dirty="0">
                <a:solidFill>
                  <a:schemeClr val="tx1"/>
                </a:solidFill>
                <a:latin typeface="+mn-lt"/>
                <a:ea typeface="+mn-ea"/>
                <a:cs typeface="+mn-cs"/>
              </a:rPr>
              <a:t>Direct shot after interval time: </a:t>
            </a:r>
          </a:p>
          <a:p>
            <a:r>
              <a:rPr lang="en-US" sz="1000" b="0" i="0" u="none" strike="noStrike" kern="1200" baseline="0" dirty="0">
                <a:solidFill>
                  <a:schemeClr val="tx1"/>
                </a:solidFill>
                <a:latin typeface="+mn-lt"/>
                <a:ea typeface="+mn-ea"/>
                <a:cs typeface="+mn-cs"/>
              </a:rPr>
              <a:t>*After interval time it is not allowed to take a direct shot at the goal </a:t>
            </a:r>
          </a:p>
          <a:p>
            <a:r>
              <a:rPr lang="en-US" sz="1000" b="0" i="0" u="none" strike="noStrike" kern="1200" baseline="0" dirty="0">
                <a:solidFill>
                  <a:schemeClr val="tx1"/>
                </a:solidFill>
                <a:latin typeface="+mn-lt"/>
                <a:ea typeface="+mn-ea"/>
                <a:cs typeface="+mn-cs"/>
              </a:rPr>
              <a:t>*When a referee takes the ball out of the water, for cap replacement, injuries or other matters, this is considered to be interval time. After the matter is solved and the ball is returned to a player and no direct shot at the goal is allowed according to the rules. </a:t>
            </a:r>
          </a:p>
          <a:p>
            <a:r>
              <a:rPr lang="en-US" sz="1000" b="0" i="0" u="none" strike="noStrike" kern="1200" baseline="0" dirty="0">
                <a:solidFill>
                  <a:schemeClr val="tx1"/>
                </a:solidFill>
                <a:latin typeface="+mn-lt"/>
                <a:ea typeface="+mn-ea"/>
                <a:cs typeface="+mn-cs"/>
              </a:rPr>
              <a:t>*However after interval time, when the ball is returned to a player taking a corner throw or to a player outside the 6m. area, after a stoppage for cap replacement, injuries or other matters, after putting the ball in play, this player can shoot at the goal (or fake, or swim) and score. </a:t>
            </a:r>
            <a:endParaRPr lang="nl-NL" sz="1000"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46</a:t>
            </a:fld>
            <a:endParaRPr lang="nl-NL"/>
          </a:p>
        </p:txBody>
      </p:sp>
    </p:spTree>
    <p:extLst>
      <p:ext uri="{BB962C8B-B14F-4D97-AF65-F5344CB8AC3E}">
        <p14:creationId xmlns:p14="http://schemas.microsoft.com/office/powerpoint/2010/main" val="4241121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Flying </a:t>
            </a:r>
            <a:r>
              <a:rPr lang="nl-NL" dirty="0" err="1"/>
              <a:t>substitute</a:t>
            </a:r>
            <a:r>
              <a:rPr lang="nl-NL" dirty="0"/>
              <a:t> area gebruiken in baden met minimaal 50 centimeter ruimte. In baden die hier niet aan voldoen, wordt gespeeld zonder </a:t>
            </a:r>
            <a:r>
              <a:rPr lang="nl-NL" dirty="0" err="1"/>
              <a:t>flying</a:t>
            </a:r>
            <a:r>
              <a:rPr lang="nl-NL" dirty="0"/>
              <a:t> </a:t>
            </a:r>
            <a:r>
              <a:rPr lang="nl-NL" dirty="0" err="1"/>
              <a:t>substitute</a:t>
            </a:r>
            <a:r>
              <a:rPr lang="nl-NL" dirty="0"/>
              <a:t> area. In baden die er aan voldoen spelen we met </a:t>
            </a:r>
            <a:r>
              <a:rPr lang="nl-NL" dirty="0" err="1"/>
              <a:t>flying</a:t>
            </a:r>
            <a:r>
              <a:rPr lang="nl-NL" dirty="0"/>
              <a:t> </a:t>
            </a:r>
            <a:r>
              <a:rPr lang="nl-NL" dirty="0" err="1"/>
              <a:t>substitute</a:t>
            </a:r>
            <a:r>
              <a:rPr lang="nl-NL" dirty="0"/>
              <a:t> area.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47</a:t>
            </a:fld>
            <a:endParaRPr lang="nl-NL"/>
          </a:p>
        </p:txBody>
      </p:sp>
    </p:spTree>
    <p:extLst>
      <p:ext uri="{BB962C8B-B14F-4D97-AF65-F5344CB8AC3E}">
        <p14:creationId xmlns:p14="http://schemas.microsoft.com/office/powerpoint/2010/main" val="1916259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48</a:t>
            </a:fld>
            <a:endParaRPr lang="nl-NL"/>
          </a:p>
        </p:txBody>
      </p:sp>
    </p:spTree>
    <p:extLst>
      <p:ext uri="{BB962C8B-B14F-4D97-AF65-F5344CB8AC3E}">
        <p14:creationId xmlns:p14="http://schemas.microsoft.com/office/powerpoint/2010/main" val="16248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 om te belichten: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latin typeface="+mn-lt"/>
                <a:ea typeface="+mn-ea"/>
                <a:cs typeface="+mn-cs"/>
              </a:rPr>
              <a:t>Aan de zijde van de spelersbanken tussen de eigen doellijn en het midden van het speelveld.</a:t>
            </a:r>
          </a:p>
          <a:p>
            <a:pPr marL="171450" indent="-171450">
              <a:buFontTx/>
              <a:buChar char="-"/>
            </a:pPr>
            <a:r>
              <a:rPr lang="nl-NL" dirty="0"/>
              <a:t>5 meter lijn is in het gele vlak aangegeven met een streep</a:t>
            </a:r>
          </a:p>
          <a:p>
            <a:pPr marL="171450" indent="-171450">
              <a:buFontTx/>
              <a:buChar char="-"/>
            </a:pPr>
            <a:r>
              <a:rPr lang="nl-NL" dirty="0"/>
              <a:t>Vak in linkerhoek onder is bedoeld om in de spelregels aandacht te hebben voor </a:t>
            </a:r>
            <a:r>
              <a:rPr lang="nl-NL" dirty="0" err="1"/>
              <a:t>terugkomvak</a:t>
            </a:r>
            <a:endParaRPr lang="nl-NL" dirty="0">
              <a:solidFill>
                <a:srgbClr val="FF0000"/>
              </a:solidFill>
            </a:endParaRPr>
          </a:p>
          <a:p>
            <a:pPr marL="171450" indent="-171450">
              <a:buFontTx/>
              <a:buChar char="-"/>
            </a:pP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6</a:t>
            </a:fld>
            <a:endParaRPr lang="nl-NL"/>
          </a:p>
        </p:txBody>
      </p:sp>
    </p:spTree>
    <p:extLst>
      <p:ext uri="{BB962C8B-B14F-4D97-AF65-F5344CB8AC3E}">
        <p14:creationId xmlns:p14="http://schemas.microsoft.com/office/powerpoint/2010/main" val="2952839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WP 5.6 At any time in the game, a player may be substituted by leaving the field of play at the team’s designated substitution areas. The substitute may enter the field of play from the exclusion re-entry area as soon as the player has visibly risen to the surface of the water within the re-entry area. Substitution from the designated lateral substitution area is allowed when both players, the substitute waiting in the water and the exiting player risen with his head above the water, are outside of the field of play and touch hands above the water. </a:t>
            </a:r>
            <a:r>
              <a:rPr lang="en-US" sz="1200" b="1" i="0" u="none" strike="noStrike" kern="1200" baseline="0" dirty="0">
                <a:solidFill>
                  <a:schemeClr val="tx1"/>
                </a:solidFill>
                <a:latin typeface="+mn-lt"/>
                <a:ea typeface="+mn-ea"/>
                <a:cs typeface="+mn-cs"/>
              </a:rPr>
              <a:t>The lateral substitution area is called “flying substitution area” and the procedure is called “flying substitution” </a:t>
            </a: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49</a:t>
            </a:fld>
            <a:endParaRPr lang="nl-NL"/>
          </a:p>
        </p:txBody>
      </p:sp>
    </p:spTree>
    <p:extLst>
      <p:ext uri="{BB962C8B-B14F-4D97-AF65-F5344CB8AC3E}">
        <p14:creationId xmlns:p14="http://schemas.microsoft.com/office/powerpoint/2010/main" val="4115505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sanctie is een U20 of U20/S al naar gelang wie balbezit heeft, WP 22.16</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22.4 </a:t>
            </a:r>
            <a:r>
              <a:rPr lang="nl-NL" sz="1200" kern="1200" dirty="0">
                <a:solidFill>
                  <a:schemeClr val="tx1"/>
                </a:solidFill>
                <a:effectLst/>
                <a:latin typeface="+mn-lt"/>
                <a:ea typeface="+mn-ea"/>
                <a:cs typeface="+mn-cs"/>
              </a:rPr>
              <a:t>Het door een speler verlaten van het water, of zitten of staan op de treden of de rand van het zwembad gedurende het spel, uitgezonderd in het geval van ongeval, letsel, ziekte of met toestemming van de scheidsrechter.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22.2 </a:t>
            </a:r>
            <a:r>
              <a:rPr lang="nl-NL" sz="1200" kern="1200" dirty="0">
                <a:solidFill>
                  <a:schemeClr val="tx1"/>
                </a:solidFill>
                <a:effectLst/>
                <a:latin typeface="+mn-lt"/>
                <a:ea typeface="+mn-ea"/>
                <a:cs typeface="+mn-cs"/>
              </a:rPr>
              <a:t>De uitgesloten speler begeeft zich naar het </a:t>
            </a:r>
            <a:r>
              <a:rPr lang="nl-NL" sz="1200" kern="1200" dirty="0" err="1">
                <a:solidFill>
                  <a:schemeClr val="tx1"/>
                </a:solidFill>
                <a:effectLst/>
                <a:latin typeface="+mn-lt"/>
                <a:ea typeface="+mn-ea"/>
                <a:cs typeface="+mn-cs"/>
              </a:rPr>
              <a:t>terugkomvak</a:t>
            </a:r>
            <a:r>
              <a:rPr lang="nl-NL" sz="1200" kern="1200" dirty="0">
                <a:solidFill>
                  <a:schemeClr val="tx1"/>
                </a:solidFill>
                <a:effectLst/>
                <a:latin typeface="+mn-lt"/>
                <a:ea typeface="+mn-ea"/>
                <a:cs typeface="+mn-cs"/>
              </a:rPr>
              <a:t> bij zijn eigen doellijn zonder het water te verlaten. Een uitgesloten speler die het water verlaat (anders dan aansluitend op het in het speelveld komen van een vervanger) maakt zich schuldig aan een overtreding overeenkomstig WP </a:t>
            </a:r>
            <a:r>
              <a:rPr lang="nl-NL" sz="1200" b="1" u="dotted" kern="1200" dirty="0">
                <a:solidFill>
                  <a:schemeClr val="tx1"/>
                </a:solidFill>
                <a:effectLst/>
                <a:latin typeface="+mn-lt"/>
                <a:ea typeface="+mn-ea"/>
                <a:cs typeface="+mn-cs"/>
              </a:rPr>
              <a:t>22.13</a:t>
            </a:r>
            <a:r>
              <a:rPr lang="nl-NL" sz="1200" kern="1200" dirty="0">
                <a:solidFill>
                  <a:schemeClr val="tx1"/>
                </a:solidFill>
                <a:effectLst/>
                <a:latin typeface="+mn-lt"/>
                <a:ea typeface="+mn-ea"/>
                <a:cs typeface="+mn-cs"/>
              </a:rPr>
              <a:t> (wangedrag).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22.13 Het zich aan wangedrag schuldig maken, daarbij inbegrepen het gebruik van onacceptabele taal, agressief of aanhoudend foutief spel, het weigeren gehoor te geven aan of tonen van gebrek aan eerbied voor de scheidsrechter of official, onoorbaar gedrag tegenover de waterpolospelregels of aanzetten tot het in diskrediet brengen van het waterpolospel. De overtreder wordt voor de verdere duur van de wedstrijd uitgesloten, met vervanging zodra zich een van de voorvallen voordoet waarnaar in WP </a:t>
            </a:r>
            <a:r>
              <a:rPr lang="nl-NL" sz="1200" b="1" u="dotted" kern="1200" dirty="0">
                <a:solidFill>
                  <a:schemeClr val="tx1"/>
                </a:solidFill>
                <a:effectLst/>
                <a:latin typeface="+mn-lt"/>
                <a:ea typeface="+mn-ea"/>
                <a:cs typeface="+mn-cs"/>
              </a:rPr>
              <a:t>22.3</a:t>
            </a:r>
            <a:r>
              <a:rPr lang="nl-NL" sz="1200" kern="1200" dirty="0">
                <a:solidFill>
                  <a:schemeClr val="tx1"/>
                </a:solidFill>
                <a:effectLst/>
                <a:latin typeface="+mn-lt"/>
                <a:ea typeface="+mn-ea"/>
                <a:cs typeface="+mn-cs"/>
              </a:rPr>
              <a:t> verwezen wordt en hij moet de zwemzaal (met inbegrip van de tribune) verlaten.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50</a:t>
            </a:fld>
            <a:endParaRPr lang="nl-NL"/>
          </a:p>
        </p:txBody>
      </p:sp>
    </p:spTree>
    <p:extLst>
      <p:ext uri="{BB962C8B-B14F-4D97-AF65-F5344CB8AC3E}">
        <p14:creationId xmlns:p14="http://schemas.microsoft.com/office/powerpoint/2010/main" val="3464129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handen om en om afduwen door verdediger</a:t>
            </a:r>
          </a:p>
          <a:p>
            <a:r>
              <a:rPr lang="nl-NL" dirty="0"/>
              <a:t>Tegen houden bij </a:t>
            </a:r>
            <a:r>
              <a:rPr lang="nl-NL" dirty="0" err="1"/>
              <a:t>instarten</a:t>
            </a:r>
            <a:endParaRPr lang="nl-NL" dirty="0"/>
          </a:p>
          <a:p>
            <a:r>
              <a:rPr lang="nl-NL" dirty="0"/>
              <a:t>Ervoor gaan liggen</a:t>
            </a:r>
          </a:p>
          <a:p>
            <a:r>
              <a:rPr lang="nl-NL" dirty="0"/>
              <a:t>Armen erom heen</a:t>
            </a:r>
          </a:p>
          <a:p>
            <a:r>
              <a:rPr lang="nl-NL" dirty="0"/>
              <a:t>Veel beelden bij maken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54</a:t>
            </a:fld>
            <a:endParaRPr lang="nl-NL"/>
          </a:p>
        </p:txBody>
      </p:sp>
    </p:spTree>
    <p:extLst>
      <p:ext uri="{BB962C8B-B14F-4D97-AF65-F5344CB8AC3E}">
        <p14:creationId xmlns:p14="http://schemas.microsoft.com/office/powerpoint/2010/main" val="1691238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Het beschermen van de beweging, de actie en de aanval van een speler is een belangrijk element in het spelen van waterpolo.</a:t>
            </a:r>
          </a:p>
          <a:p>
            <a:r>
              <a:rPr lang="nl-NL" sz="1200" kern="1200" dirty="0">
                <a:solidFill>
                  <a:schemeClr val="tx1"/>
                </a:solidFill>
                <a:latin typeface="+mn-lt"/>
                <a:ea typeface="+mn-ea"/>
                <a:cs typeface="+mn-cs"/>
              </a:rPr>
              <a:t>De scheidsrechter moet fluiten voor uitsluitingen in de volgende situaties:</a:t>
            </a:r>
          </a:p>
          <a:p>
            <a:r>
              <a:rPr lang="nl-NL" sz="1200" kern="1200" dirty="0">
                <a:solidFill>
                  <a:schemeClr val="tx1"/>
                </a:solidFill>
                <a:latin typeface="+mn-lt"/>
                <a:ea typeface="+mn-ea"/>
                <a:cs typeface="+mn-cs"/>
              </a:rPr>
              <a:t>1. elke fout die een vrije beweging belemmert van een speler die wil </a:t>
            </a:r>
            <a:r>
              <a:rPr lang="nl-NL" sz="1200" kern="1200" dirty="0" err="1">
                <a:solidFill>
                  <a:schemeClr val="tx1"/>
                </a:solidFill>
                <a:latin typeface="+mn-lt"/>
                <a:ea typeface="+mn-ea"/>
                <a:cs typeface="+mn-cs"/>
              </a:rPr>
              <a:t>instarten</a:t>
            </a:r>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2. als de pressing de bewegingsvrijheid van een aanvaller verhindert</a:t>
            </a:r>
          </a:p>
          <a:p>
            <a:r>
              <a:rPr lang="nl-NL" sz="1200" kern="1200" dirty="0">
                <a:solidFill>
                  <a:schemeClr val="tx1"/>
                </a:solidFill>
                <a:latin typeface="+mn-lt"/>
                <a:ea typeface="+mn-ea"/>
                <a:cs typeface="+mn-cs"/>
              </a:rPr>
              <a:t>3. als er twee handen worden gebruikt om een aanvallende speler vast te houden</a:t>
            </a:r>
          </a:p>
          <a:p>
            <a:r>
              <a:rPr lang="nl-NL" sz="1200" kern="1200" dirty="0">
                <a:solidFill>
                  <a:schemeClr val="tx1"/>
                </a:solidFill>
                <a:latin typeface="+mn-lt"/>
                <a:ea typeface="+mn-ea"/>
                <a:cs typeface="+mn-cs"/>
              </a:rPr>
              <a:t>4. als de aanvallende speler constant wordt aangeraakt om een vrije beweging te belemmeren</a:t>
            </a:r>
          </a:p>
          <a:p>
            <a:r>
              <a:rPr lang="nl-NL" sz="1200" kern="1200" dirty="0">
                <a:solidFill>
                  <a:schemeClr val="tx1"/>
                </a:solidFill>
                <a:latin typeface="+mn-lt"/>
                <a:ea typeface="+mn-ea"/>
                <a:cs typeface="+mn-cs"/>
              </a:rPr>
              <a:t>5. als er wordt gezwommen op de schouders, rug of benen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55</a:t>
            </a:fld>
            <a:endParaRPr lang="nl-NL"/>
          </a:p>
        </p:txBody>
      </p:sp>
    </p:spTree>
    <p:extLst>
      <p:ext uri="{BB962C8B-B14F-4D97-AF65-F5344CB8AC3E}">
        <p14:creationId xmlns:p14="http://schemas.microsoft.com/office/powerpoint/2010/main" val="331681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60</a:t>
            </a:fld>
            <a:endParaRPr lang="nl-NL"/>
          </a:p>
        </p:txBody>
      </p:sp>
    </p:spTree>
    <p:extLst>
      <p:ext uri="{BB962C8B-B14F-4D97-AF65-F5344CB8AC3E}">
        <p14:creationId xmlns:p14="http://schemas.microsoft.com/office/powerpoint/2010/main" val="146182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61</a:t>
            </a:fld>
            <a:endParaRPr lang="nl-NL"/>
          </a:p>
        </p:txBody>
      </p:sp>
    </p:spTree>
    <p:extLst>
      <p:ext uri="{BB962C8B-B14F-4D97-AF65-F5344CB8AC3E}">
        <p14:creationId xmlns:p14="http://schemas.microsoft.com/office/powerpoint/2010/main" val="95999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bij hogere teams noemen</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7</a:t>
            </a:fld>
            <a:endParaRPr lang="nl-NL"/>
          </a:p>
        </p:txBody>
      </p:sp>
    </p:spTree>
    <p:extLst>
      <p:ext uri="{BB962C8B-B14F-4D97-AF65-F5344CB8AC3E}">
        <p14:creationId xmlns:p14="http://schemas.microsoft.com/office/powerpoint/2010/main" val="161320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8</a:t>
            </a:fld>
            <a:endParaRPr lang="nl-NL"/>
          </a:p>
        </p:txBody>
      </p:sp>
    </p:spTree>
    <p:extLst>
      <p:ext uri="{BB962C8B-B14F-4D97-AF65-F5344CB8AC3E}">
        <p14:creationId xmlns:p14="http://schemas.microsoft.com/office/powerpoint/2010/main" val="255613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9</a:t>
            </a:fld>
            <a:endParaRPr lang="nl-NL"/>
          </a:p>
        </p:txBody>
      </p:sp>
    </p:spTree>
    <p:extLst>
      <p:ext uri="{BB962C8B-B14F-4D97-AF65-F5344CB8AC3E}">
        <p14:creationId xmlns:p14="http://schemas.microsoft.com/office/powerpoint/2010/main" val="102687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12</a:t>
            </a:fld>
            <a:endParaRPr lang="nl-NL"/>
          </a:p>
        </p:txBody>
      </p:sp>
    </p:spTree>
    <p:extLst>
      <p:ext uri="{BB962C8B-B14F-4D97-AF65-F5344CB8AC3E}">
        <p14:creationId xmlns:p14="http://schemas.microsoft.com/office/powerpoint/2010/main" val="282649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13</a:t>
            </a:fld>
            <a:endParaRPr lang="nl-NL"/>
          </a:p>
        </p:txBody>
      </p:sp>
    </p:spTree>
    <p:extLst>
      <p:ext uri="{BB962C8B-B14F-4D97-AF65-F5344CB8AC3E}">
        <p14:creationId xmlns:p14="http://schemas.microsoft.com/office/powerpoint/2010/main" val="362119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14</a:t>
            </a:fld>
            <a:endParaRPr lang="nl-NL"/>
          </a:p>
        </p:txBody>
      </p:sp>
    </p:spTree>
    <p:extLst>
      <p:ext uri="{BB962C8B-B14F-4D97-AF65-F5344CB8AC3E}">
        <p14:creationId xmlns:p14="http://schemas.microsoft.com/office/powerpoint/2010/main" val="141087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66813"/>
            <a:ext cx="9144000" cy="3976687"/>
          </a:xfrm>
          <a:prstGeom prst="rect">
            <a:avLst/>
          </a:prstGeom>
        </p:spPr>
      </p:pic>
      <p:sp>
        <p:nvSpPr>
          <p:cNvPr id="10" name="Rechthoek 9"/>
          <p:cNvSpPr/>
          <p:nvPr userDrawn="1"/>
        </p:nvSpPr>
        <p:spPr>
          <a:xfrm>
            <a:off x="-508" y="2571750"/>
            <a:ext cx="9144508" cy="2571750"/>
          </a:xfrm>
          <a:prstGeom prst="rect">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50825" y="3507854"/>
            <a:ext cx="8640000" cy="828000"/>
          </a:xfrm>
        </p:spPr>
        <p:txBody>
          <a:bodyPr/>
          <a:lstStyle>
            <a:lvl1pPr marL="0" indent="0" algn="ctr">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presentatie komt hier</a:t>
            </a:r>
          </a:p>
        </p:txBody>
      </p:sp>
      <p:sp>
        <p:nvSpPr>
          <p:cNvPr id="2" name="Titel 1"/>
          <p:cNvSpPr>
            <a:spLocks noGrp="1"/>
          </p:cNvSpPr>
          <p:nvPr>
            <p:ph type="ctrTitle" hasCustomPrompt="1"/>
          </p:nvPr>
        </p:nvSpPr>
        <p:spPr>
          <a:xfrm>
            <a:off x="250825" y="2247714"/>
            <a:ext cx="8640000" cy="1080000"/>
          </a:xfrm>
        </p:spPr>
        <p:txBody>
          <a:bodyPr anchor="b"/>
          <a:lstStyle>
            <a:lvl1pPr algn="ctr">
              <a:defRPr b="1" baseline="0">
                <a:solidFill>
                  <a:schemeClr val="bg1"/>
                </a:solidFill>
              </a:defRPr>
            </a:lvl1pPr>
          </a:lstStyle>
          <a:p>
            <a:r>
              <a:rPr lang="nl-NL" dirty="0"/>
              <a:t>Titel presentatie komt hier</a:t>
            </a:r>
          </a:p>
        </p:txBody>
      </p:sp>
      <p:pic>
        <p:nvPicPr>
          <p:cNvPr id="13" name="Afbeelding 12"/>
          <p:cNvPicPr>
            <a:picLocks noChangeAspect="1"/>
          </p:cNvPicPr>
          <p:nvPr userDrawn="1"/>
        </p:nvPicPr>
        <p:blipFill rotWithShape="1">
          <a:blip r:embed="rId3" cstate="screen">
            <a:extLst>
              <a:ext uri="{28A0092B-C50C-407E-A947-70E740481C1C}">
                <a14:useLocalDpi xmlns:a14="http://schemas.microsoft.com/office/drawing/2010/main"/>
              </a:ext>
            </a:extLst>
          </a:blip>
          <a:srcRect l="11223" r="7376" b="38701"/>
          <a:stretch/>
        </p:blipFill>
        <p:spPr>
          <a:xfrm>
            <a:off x="0" y="2715766"/>
            <a:ext cx="9144000" cy="2427734"/>
          </a:xfrm>
          <a:prstGeom prst="rect">
            <a:avLst/>
          </a:prstGeom>
        </p:spPr>
      </p:pic>
      <p:sp>
        <p:nvSpPr>
          <p:cNvPr id="11" name="Tekstvak 10"/>
          <p:cNvSpPr txBox="1"/>
          <p:nvPr userDrawn="1"/>
        </p:nvSpPr>
        <p:spPr>
          <a:xfrm>
            <a:off x="718939" y="4659982"/>
            <a:ext cx="3781053" cy="276999"/>
          </a:xfrm>
          <a:prstGeom prst="rect">
            <a:avLst/>
          </a:prstGeom>
          <a:noFill/>
        </p:spPr>
        <p:txBody>
          <a:bodyPr wrap="square" lIns="0" tIns="0" rIns="0" bIns="0" rtlCol="0">
            <a:spAutoFit/>
          </a:bodyPr>
          <a:lstStyle/>
          <a:p>
            <a:r>
              <a:rPr lang="nl-NL" i="1" dirty="0">
                <a:solidFill>
                  <a:schemeClr val="bg1"/>
                </a:solidFill>
              </a:rPr>
              <a:t>passie voor water</a:t>
            </a:r>
          </a:p>
        </p:txBody>
      </p:sp>
      <p:pic>
        <p:nvPicPr>
          <p:cNvPr id="14" name="Afbeelding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56640" y="195486"/>
            <a:ext cx="630212" cy="846412"/>
          </a:xfrm>
          <a:prstGeom prst="rect">
            <a:avLst/>
          </a:prstGeom>
        </p:spPr>
      </p:pic>
    </p:spTree>
    <p:extLst>
      <p:ext uri="{BB962C8B-B14F-4D97-AF65-F5344CB8AC3E}">
        <p14:creationId xmlns:p14="http://schemas.microsoft.com/office/powerpoint/2010/main" val="162563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1 tekst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voettekst 4"/>
          <p:cNvSpPr>
            <a:spLocks noGrp="1"/>
          </p:cNvSpPr>
          <p:nvPr>
            <p:ph type="ftr" sz="quarter" idx="11"/>
          </p:nvPr>
        </p:nvSpPr>
        <p:spPr/>
        <p:txBody>
          <a:bodyPr/>
          <a:lstStyle/>
          <a:p>
            <a:r>
              <a:rPr lang="nl-NL"/>
              <a:t>[voettekst komt hier]</a:t>
            </a:r>
          </a:p>
        </p:txBody>
      </p:sp>
      <p:sp>
        <p:nvSpPr>
          <p:cNvPr id="6" name="Tijdelijke aanduiding voor dianummer 5"/>
          <p:cNvSpPr>
            <a:spLocks noGrp="1"/>
          </p:cNvSpPr>
          <p:nvPr>
            <p:ph type="sldNum" sz="quarter" idx="12"/>
          </p:nvPr>
        </p:nvSpPr>
        <p:spPr/>
        <p:txBody>
          <a:bodyPr/>
          <a:lstStyle/>
          <a:p>
            <a:fld id="{C794A028-16E5-4433-82A8-E5F8AFB86559}" type="slidenum">
              <a:rPr lang="nl-NL" smtClean="0"/>
              <a:t>‹nr.›</a:t>
            </a:fld>
            <a:endParaRPr lang="nl-NL"/>
          </a:p>
        </p:txBody>
      </p:sp>
      <p:sp>
        <p:nvSpPr>
          <p:cNvPr id="7" name="Tijdelijke aanduiding voor inhoud 2"/>
          <p:cNvSpPr>
            <a:spLocks noGrp="1"/>
          </p:cNvSpPr>
          <p:nvPr>
            <p:ph sz="half" idx="1"/>
          </p:nvPr>
        </p:nvSpPr>
        <p:spPr>
          <a:xfrm>
            <a:off x="611187" y="1347788"/>
            <a:ext cx="7921626" cy="3276600"/>
          </a:xfrm>
        </p:spPr>
        <p:txBody>
          <a:bodyPr/>
          <a:lstStyle>
            <a:lvl1pPr marL="182563" indent="-182563">
              <a:buFont typeface="Arial" panose="020B0604020202020204" pitchFamily="34" charset="0"/>
              <a:buChar char="•"/>
              <a:defRPr sz="1400"/>
            </a:lvl1pPr>
            <a:lvl2pPr marL="357188" indent="-174625">
              <a:defRPr sz="1400"/>
            </a:lvl2pPr>
            <a:lvl3pPr marL="541338" indent="-184150">
              <a:defRPr sz="1400"/>
            </a:lvl3pPr>
            <a:lvl4pPr marL="715963" indent="-174625">
              <a:defRPr sz="1400"/>
            </a:lvl4pPr>
            <a:lvl5pPr marL="898525" indent="-182563">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2012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 2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11187" y="1347788"/>
            <a:ext cx="3779638" cy="3276600"/>
          </a:xfrm>
        </p:spPr>
        <p:txBody>
          <a:bodyPr/>
          <a:lstStyle>
            <a:lvl1pPr marL="182563" indent="-182563">
              <a:buFont typeface="Arial" panose="020B0604020202020204" pitchFamily="34" charset="0"/>
              <a:buChar char="•"/>
              <a:defRPr sz="1400"/>
            </a:lvl1pPr>
            <a:lvl2pPr marL="357188" indent="-174625">
              <a:defRPr sz="1400"/>
            </a:lvl2pPr>
            <a:lvl3pPr marL="541338" indent="-184150">
              <a:defRPr sz="1400"/>
            </a:lvl3pPr>
            <a:lvl4pPr marL="715963" indent="-174625">
              <a:defRPr sz="1400"/>
            </a:lvl4pPr>
            <a:lvl5pPr marL="898525" indent="-182563">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r>
              <a:rPr lang="nl-NL"/>
              <a:t>[voettekst komt hier]</a:t>
            </a:r>
            <a:endParaRPr lang="nl-NL" dirty="0"/>
          </a:p>
        </p:txBody>
      </p:sp>
      <p:sp>
        <p:nvSpPr>
          <p:cNvPr id="7" name="Tijdelijke aanduiding voor dianummer 6"/>
          <p:cNvSpPr>
            <a:spLocks noGrp="1"/>
          </p:cNvSpPr>
          <p:nvPr>
            <p:ph type="sldNum" sz="quarter" idx="12"/>
          </p:nvPr>
        </p:nvSpPr>
        <p:spPr/>
        <p:txBody>
          <a:bodyPr/>
          <a:lstStyle/>
          <a:p>
            <a:fld id="{C794A028-16E5-4433-82A8-E5F8AFB86559}" type="slidenum">
              <a:rPr lang="nl-NL" smtClean="0"/>
              <a:t>‹nr.›</a:t>
            </a:fld>
            <a:endParaRPr lang="nl-NL"/>
          </a:p>
        </p:txBody>
      </p:sp>
      <p:sp>
        <p:nvSpPr>
          <p:cNvPr id="9" name="Tijdelijke aanduiding voor inhoud 2"/>
          <p:cNvSpPr>
            <a:spLocks noGrp="1"/>
          </p:cNvSpPr>
          <p:nvPr>
            <p:ph sz="half" idx="13"/>
          </p:nvPr>
        </p:nvSpPr>
        <p:spPr>
          <a:xfrm>
            <a:off x="4751388" y="1347788"/>
            <a:ext cx="3779638" cy="3276600"/>
          </a:xfrm>
        </p:spPr>
        <p:txBody>
          <a:bodyPr/>
          <a:lstStyle>
            <a:lvl1pPr marL="182563" indent="-182563">
              <a:buFont typeface="Arial" panose="020B0604020202020204" pitchFamily="34" charset="0"/>
              <a:buChar char="•"/>
              <a:defRPr sz="1400"/>
            </a:lvl1pPr>
            <a:lvl2pPr marL="357188" indent="-174625">
              <a:defRPr sz="1400"/>
            </a:lvl2pPr>
            <a:lvl3pPr marL="541338" indent="-184150">
              <a:defRPr sz="1400"/>
            </a:lvl3pPr>
            <a:lvl4pPr marL="715963" indent="-174625">
              <a:defRPr sz="1400"/>
            </a:lvl4pPr>
            <a:lvl5pPr marL="898525" indent="-182563">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8661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 geen tekst kolom">
    <p:spTree>
      <p:nvGrpSpPr>
        <p:cNvPr id="1" name=""/>
        <p:cNvGrpSpPr/>
        <p:nvPr/>
      </p:nvGrpSpPr>
      <p:grpSpPr>
        <a:xfrm>
          <a:off x="0" y="0"/>
          <a:ext cx="0" cy="0"/>
          <a:chOff x="0" y="0"/>
          <a:chExt cx="0" cy="0"/>
        </a:xfrm>
      </p:grpSpPr>
      <p:sp>
        <p:nvSpPr>
          <p:cNvPr id="7" name="Rechthoek 6"/>
          <p:cNvSpPr/>
          <p:nvPr userDrawn="1"/>
        </p:nvSpPr>
        <p:spPr>
          <a:xfrm>
            <a:off x="0" y="4803774"/>
            <a:ext cx="9144000" cy="344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p:cNvSpPr>
            <a:spLocks noGrp="1"/>
          </p:cNvSpPr>
          <p:nvPr>
            <p:ph type="sldNum" sz="quarter" idx="12"/>
          </p:nvPr>
        </p:nvSpPr>
        <p:spPr/>
        <p:txBody>
          <a:bodyPr/>
          <a:lstStyle/>
          <a:p>
            <a:fld id="{C794A028-16E5-4433-82A8-E5F8AFB86559}" type="slidenum">
              <a:rPr lang="nl-NL" smtClean="0"/>
              <a:t>‹nr.›</a:t>
            </a:fld>
            <a:endParaRPr lang="nl-NL"/>
          </a:p>
        </p:txBody>
      </p:sp>
      <p:sp>
        <p:nvSpPr>
          <p:cNvPr id="6" name="Tijdelijke aanduiding voor voettekst 5"/>
          <p:cNvSpPr>
            <a:spLocks noGrp="1"/>
          </p:cNvSpPr>
          <p:nvPr>
            <p:ph type="ftr" sz="quarter" idx="11"/>
          </p:nvPr>
        </p:nvSpPr>
        <p:spPr>
          <a:xfrm>
            <a:off x="612000" y="4896000"/>
            <a:ext cx="2895600" cy="216000"/>
          </a:xfrm>
        </p:spPr>
        <p:txBody>
          <a:bodyPr/>
          <a:lstStyle/>
          <a:p>
            <a:r>
              <a:rPr lang="nl-NL"/>
              <a:t>[voettekst komt hier]</a:t>
            </a:r>
            <a:endParaRPr lang="nl-NL" dirty="0"/>
          </a:p>
        </p:txBody>
      </p:sp>
    </p:spTree>
    <p:extLst>
      <p:ext uri="{BB962C8B-B14F-4D97-AF65-F5344CB8AC3E}">
        <p14:creationId xmlns:p14="http://schemas.microsoft.com/office/powerpoint/2010/main" val="4177998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p:cNvSpPr/>
          <p:nvPr/>
        </p:nvSpPr>
        <p:spPr>
          <a:xfrm>
            <a:off x="0" y="4803774"/>
            <a:ext cx="9144000" cy="344225"/>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536"/>
            <a:ext cx="9144000" cy="115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611187" y="288000"/>
            <a:ext cx="7379637" cy="878813"/>
          </a:xfrm>
          <a:prstGeom prst="rect">
            <a:avLst/>
          </a:prstGeom>
        </p:spPr>
        <p:txBody>
          <a:bodyPr vert="horz" lIns="0" tIns="0" rIns="0" bIns="0" rtlCol="0" anchor="t">
            <a:noAutofit/>
          </a:bodyPr>
          <a:lstStyle/>
          <a:p>
            <a:r>
              <a:rPr lang="nl-NL" dirty="0"/>
              <a:t>Hoofdkop maximaal twee regels</a:t>
            </a:r>
          </a:p>
        </p:txBody>
      </p:sp>
      <p:sp>
        <p:nvSpPr>
          <p:cNvPr id="3" name="Tijdelijke aanduiding voor tekst 2"/>
          <p:cNvSpPr>
            <a:spLocks noGrp="1"/>
          </p:cNvSpPr>
          <p:nvPr>
            <p:ph type="body" idx="1"/>
          </p:nvPr>
        </p:nvSpPr>
        <p:spPr>
          <a:xfrm>
            <a:off x="611187" y="1347788"/>
            <a:ext cx="7921626" cy="3224212"/>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11187" y="4896000"/>
            <a:ext cx="2895600" cy="216000"/>
          </a:xfrm>
          <a:prstGeom prst="rect">
            <a:avLst/>
          </a:prstGeom>
        </p:spPr>
        <p:txBody>
          <a:bodyPr vert="horz" lIns="0" tIns="0" rIns="0" bIns="0" rtlCol="0" anchor="t">
            <a:noAutofit/>
          </a:bodyPr>
          <a:lstStyle>
            <a:lvl1pPr algn="l">
              <a:defRPr sz="1000">
                <a:solidFill>
                  <a:schemeClr val="accent2"/>
                </a:solidFill>
              </a:defRPr>
            </a:lvl1pPr>
          </a:lstStyle>
          <a:p>
            <a:r>
              <a:rPr lang="nl-NL"/>
              <a:t>[voettekst komt hier]</a:t>
            </a:r>
            <a:endParaRPr lang="nl-NL" dirty="0"/>
          </a:p>
        </p:txBody>
      </p:sp>
      <p:sp>
        <p:nvSpPr>
          <p:cNvPr id="6" name="Tijdelijke aanduiding voor dianummer 5"/>
          <p:cNvSpPr>
            <a:spLocks noGrp="1"/>
          </p:cNvSpPr>
          <p:nvPr>
            <p:ph type="sldNum" sz="quarter" idx="4"/>
          </p:nvPr>
        </p:nvSpPr>
        <p:spPr>
          <a:xfrm>
            <a:off x="6372813" y="4896000"/>
            <a:ext cx="2160000" cy="216000"/>
          </a:xfrm>
          <a:prstGeom prst="rect">
            <a:avLst/>
          </a:prstGeom>
        </p:spPr>
        <p:txBody>
          <a:bodyPr vert="horz" lIns="0" tIns="0" rIns="0" bIns="0" rtlCol="0" anchor="t">
            <a:noAutofit/>
          </a:bodyPr>
          <a:lstStyle>
            <a:lvl1pPr algn="r">
              <a:defRPr sz="1000">
                <a:solidFill>
                  <a:schemeClr val="accent2"/>
                </a:solidFill>
              </a:defRPr>
            </a:lvl1pPr>
          </a:lstStyle>
          <a:p>
            <a:fld id="{C794A028-16E5-4433-82A8-E5F8AFB86559}" type="slidenum">
              <a:rPr lang="nl-NL" smtClean="0"/>
              <a:pPr/>
              <a:t>‹nr.›</a:t>
            </a:fld>
            <a:endParaRPr lang="nl-NL" dirty="0"/>
          </a:p>
        </p:txBody>
      </p:sp>
      <p:pic>
        <p:nvPicPr>
          <p:cNvPr id="9" name="Afbeelding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2400" y="195486"/>
            <a:ext cx="630212" cy="846412"/>
          </a:xfrm>
          <a:prstGeom prst="rect">
            <a:avLst/>
          </a:prstGeom>
        </p:spPr>
      </p:pic>
      <p:cxnSp>
        <p:nvCxnSpPr>
          <p:cNvPr id="16" name="Rechte verbindingslijn 15"/>
          <p:cNvCxnSpPr/>
          <p:nvPr/>
        </p:nvCxnSpPr>
        <p:spPr>
          <a:xfrm>
            <a:off x="0" y="36000"/>
            <a:ext cx="9144000" cy="0"/>
          </a:xfrm>
          <a:prstGeom prst="line">
            <a:avLst/>
          </a:prstGeom>
          <a:ln w="1143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8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lnSpc>
          <a:spcPts val="3200"/>
        </a:lnSpc>
        <a:spcBef>
          <a:spcPct val="0"/>
        </a:spcBef>
        <a:buNone/>
        <a:defRPr sz="2800" b="1" kern="1200" baseline="0">
          <a:solidFill>
            <a:schemeClr val="accent2"/>
          </a:solidFill>
          <a:latin typeface="+mj-lt"/>
          <a:ea typeface="+mj-ea"/>
          <a:cs typeface="+mj-cs"/>
        </a:defRPr>
      </a:lvl1pPr>
    </p:titleStyle>
    <p:bodyStyle>
      <a:lvl1pPr marL="182563" indent="-182563" algn="l" defTabSz="914400" rtl="0" eaLnBrk="1" latinLnBrk="0" hangingPunct="1">
        <a:spcBef>
          <a:spcPts val="0"/>
        </a:spcBef>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1pPr>
      <a:lvl2pPr marL="357188" indent="-174625" algn="l" defTabSz="914400" rtl="0" eaLnBrk="1" latinLnBrk="0" hangingPunct="1">
        <a:spcBef>
          <a:spcPts val="0"/>
        </a:spcBef>
        <a:spcAft>
          <a:spcPts val="600"/>
        </a:spcAft>
        <a:buClr>
          <a:schemeClr val="accent2"/>
        </a:buClr>
        <a:buFont typeface="Verdana" panose="020B0604030504040204" pitchFamily="34" charset="0"/>
        <a:buChar char="-"/>
        <a:defRPr sz="1400" kern="1200">
          <a:solidFill>
            <a:schemeClr val="tx1"/>
          </a:solidFill>
          <a:latin typeface="+mn-lt"/>
          <a:ea typeface="+mn-ea"/>
          <a:cs typeface="+mn-cs"/>
        </a:defRPr>
      </a:lvl2pPr>
      <a:lvl3pPr marL="541338" indent="-184150" algn="l" defTabSz="914400" rtl="0" eaLnBrk="1" latinLnBrk="0" hangingPunct="1">
        <a:spcBef>
          <a:spcPts val="0"/>
        </a:spcBef>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3pPr>
      <a:lvl4pPr marL="715963" indent="-174625" algn="l" defTabSz="914400" rtl="0" eaLnBrk="1" latinLnBrk="0" hangingPunct="1">
        <a:spcBef>
          <a:spcPts val="0"/>
        </a:spcBef>
        <a:spcAft>
          <a:spcPts val="600"/>
        </a:spcAft>
        <a:buClr>
          <a:schemeClr val="accent2"/>
        </a:buClr>
        <a:buFont typeface="Verdana" panose="020B0604030504040204" pitchFamily="34" charset="0"/>
        <a:buChar char="-"/>
        <a:defRPr sz="1400" kern="1200">
          <a:solidFill>
            <a:schemeClr val="tx1"/>
          </a:solidFill>
          <a:latin typeface="+mn-lt"/>
          <a:ea typeface="+mn-ea"/>
          <a:cs typeface="+mn-cs"/>
        </a:defRPr>
      </a:lvl4pPr>
      <a:lvl5pPr marL="898525" indent="-182563" algn="l" defTabSz="914400" rtl="0" eaLnBrk="1" latinLnBrk="0" hangingPunct="1">
        <a:spcBef>
          <a:spcPts val="0"/>
        </a:spcBef>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7BSdDBBQXcc?feature=oembed"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f8Aku54sbiw?feature=oembed"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XgZE_Ug3G1M?feature=oembed"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sM9iug2Q2QE?feature=oembed"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utJZj9sABbM?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ROFRMVHYkns?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armXvEKdoPc?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74GQIfUr5u4?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O0dzHMQFFd4?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7fZ2kW69aI8?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QOgghoBu624?feature=oembed"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hxAaH92bFk8?feature=oembed" TargetMode="Externa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BiNjZs9oKdA?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MKZqzhUwByQ?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i-_YgJw5cm8?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bAKl_HzdFlY?feature=oembed" TargetMode="Externa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2vXxBKjwY1U?feature=oembed"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ndpxgpv_e0Q?feature=oembed" TargetMode="Externa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nOhr1oFSe4M?feature=oembed" TargetMode="Externa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https://www.youtube.com/embed/mnXzKZato6M?feature=oembed"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vAORfTA13qE?feature=oembed"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https://www.youtube.com/embed/rGNwmHDoBws?feature=oembed"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nYZdUIL6HEA?feature=oembe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https://www.youtube.com/embed/ef8gz3m-UQo?feature=oembed"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https://www.youtube.com/embed/M4UXxIgcumY?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playlist?list=PLR1eiaz5tVEefOdh-B__jISyd7sW4waVH"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https://www.youtube.com/embed/NDo4RL8mP2k?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xmlns="" id="{2D1B8FE2-DA46-4C49-9BAC-B99DF3B01811}"/>
              </a:ext>
            </a:extLst>
          </p:cNvPr>
          <p:cNvSpPr>
            <a:spLocks noGrp="1"/>
          </p:cNvSpPr>
          <p:nvPr>
            <p:ph type="subTitle" idx="1"/>
          </p:nvPr>
        </p:nvSpPr>
        <p:spPr/>
        <p:txBody>
          <a:bodyPr/>
          <a:lstStyle/>
          <a:p>
            <a:r>
              <a:rPr lang="nl-NL" dirty="0"/>
              <a:t>Informatie voor leden ZVL-1886</a:t>
            </a:r>
          </a:p>
        </p:txBody>
      </p:sp>
      <p:sp>
        <p:nvSpPr>
          <p:cNvPr id="3" name="Titel 2">
            <a:extLst>
              <a:ext uri="{FF2B5EF4-FFF2-40B4-BE49-F238E27FC236}">
                <a16:creationId xmlns:a16="http://schemas.microsoft.com/office/drawing/2014/main" xmlns="" id="{17B1B1D7-5FEF-4A0B-A58F-E10FF2C6155B}"/>
              </a:ext>
            </a:extLst>
          </p:cNvPr>
          <p:cNvSpPr>
            <a:spLocks noGrp="1"/>
          </p:cNvSpPr>
          <p:nvPr>
            <p:ph type="ctrTitle"/>
          </p:nvPr>
        </p:nvSpPr>
        <p:spPr>
          <a:xfrm>
            <a:off x="250825" y="2211830"/>
            <a:ext cx="8640000" cy="1080000"/>
          </a:xfrm>
        </p:spPr>
        <p:txBody>
          <a:bodyPr/>
          <a:lstStyle/>
          <a:p>
            <a:r>
              <a:rPr lang="nl-NL" dirty="0"/>
              <a:t>Nieuwe waterpolospelregels 2019</a:t>
            </a:r>
          </a:p>
        </p:txBody>
      </p:sp>
      <p:sp>
        <p:nvSpPr>
          <p:cNvPr id="4" name="Tekstvak 3">
            <a:extLst>
              <a:ext uri="{FF2B5EF4-FFF2-40B4-BE49-F238E27FC236}">
                <a16:creationId xmlns:a16="http://schemas.microsoft.com/office/drawing/2014/main" xmlns="" id="{581215FA-F8DD-4C0E-B9BD-527C18E0AEED}"/>
              </a:ext>
            </a:extLst>
          </p:cNvPr>
          <p:cNvSpPr txBox="1"/>
          <p:nvPr/>
        </p:nvSpPr>
        <p:spPr>
          <a:xfrm>
            <a:off x="6876256" y="4892629"/>
            <a:ext cx="914400" cy="914400"/>
          </a:xfrm>
          <a:prstGeom prst="rect">
            <a:avLst/>
          </a:prstGeom>
          <a:noFill/>
        </p:spPr>
        <p:txBody>
          <a:bodyPr wrap="none" lIns="0" tIns="0" rIns="0" bIns="0" rtlCol="0">
            <a:noAutofit/>
          </a:bodyPr>
          <a:lstStyle/>
          <a:p>
            <a:r>
              <a:rPr lang="nl-NL" sz="1200" i="1" dirty="0">
                <a:solidFill>
                  <a:schemeClr val="bg1"/>
                </a:solidFill>
              </a:rPr>
              <a:t>7 sep 2019 - Michael Meijer</a:t>
            </a:r>
          </a:p>
        </p:txBody>
      </p:sp>
    </p:spTree>
    <p:extLst>
      <p:ext uri="{BB962C8B-B14F-4D97-AF65-F5344CB8AC3E}">
        <p14:creationId xmlns:p14="http://schemas.microsoft.com/office/powerpoint/2010/main" val="9141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3C3E9A8F-0A0F-4FC0-8971-7B629DC97A07}"/>
              </a:ext>
            </a:extLst>
          </p:cNvPr>
          <p:cNvSpPr>
            <a:spLocks noGrp="1"/>
          </p:cNvSpPr>
          <p:nvPr>
            <p:ph type="ctrTitle"/>
          </p:nvPr>
        </p:nvSpPr>
        <p:spPr/>
        <p:txBody>
          <a:bodyPr/>
          <a:lstStyle/>
          <a:p>
            <a:r>
              <a:rPr lang="nl-NL" dirty="0"/>
              <a:t>Schotklok (30/20 sec)</a:t>
            </a:r>
          </a:p>
        </p:txBody>
      </p:sp>
    </p:spTree>
    <p:extLst>
      <p:ext uri="{BB962C8B-B14F-4D97-AF65-F5344CB8AC3E}">
        <p14:creationId xmlns:p14="http://schemas.microsoft.com/office/powerpoint/2010/main" val="73992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C14A41-2664-4DC0-BB1E-697937096086}"/>
              </a:ext>
            </a:extLst>
          </p:cNvPr>
          <p:cNvSpPr>
            <a:spLocks noGrp="1"/>
          </p:cNvSpPr>
          <p:nvPr>
            <p:ph type="title"/>
          </p:nvPr>
        </p:nvSpPr>
        <p:spPr/>
        <p:txBody>
          <a:bodyPr/>
          <a:lstStyle/>
          <a:p>
            <a:r>
              <a:rPr lang="nl-NL" dirty="0"/>
              <a:t>Nieuwe 30 sec</a:t>
            </a:r>
          </a:p>
        </p:txBody>
      </p:sp>
      <p:sp>
        <p:nvSpPr>
          <p:cNvPr id="4" name="Tijdelijke aanduiding voor dianummer 3">
            <a:extLst>
              <a:ext uri="{FF2B5EF4-FFF2-40B4-BE49-F238E27FC236}">
                <a16:creationId xmlns:a16="http://schemas.microsoft.com/office/drawing/2014/main" xmlns="" id="{3D3044B1-DF69-4D5C-B5DD-7F74F3CA5A79}"/>
              </a:ext>
            </a:extLst>
          </p:cNvPr>
          <p:cNvSpPr>
            <a:spLocks noGrp="1"/>
          </p:cNvSpPr>
          <p:nvPr>
            <p:ph type="sldNum" sz="quarter" idx="12"/>
          </p:nvPr>
        </p:nvSpPr>
        <p:spPr/>
        <p:txBody>
          <a:bodyPr/>
          <a:lstStyle/>
          <a:p>
            <a:fld id="{C794A028-16E5-4433-82A8-E5F8AFB86559}" type="slidenum">
              <a:rPr lang="nl-NL" smtClean="0"/>
              <a:t>11</a:t>
            </a:fld>
            <a:endParaRPr lang="nl-NL" dirty="0"/>
          </a:p>
        </p:txBody>
      </p:sp>
      <p:sp>
        <p:nvSpPr>
          <p:cNvPr id="5" name="Tijdelijke aanduiding voor inhoud 4">
            <a:extLst>
              <a:ext uri="{FF2B5EF4-FFF2-40B4-BE49-F238E27FC236}">
                <a16:creationId xmlns:a16="http://schemas.microsoft.com/office/drawing/2014/main" xmlns="" id="{A9B64CDA-BE91-4CCD-B497-143315EC36F9}"/>
              </a:ext>
            </a:extLst>
          </p:cNvPr>
          <p:cNvSpPr>
            <a:spLocks noGrp="1"/>
          </p:cNvSpPr>
          <p:nvPr>
            <p:ph sz="half" idx="1"/>
          </p:nvPr>
        </p:nvSpPr>
        <p:spPr>
          <a:xfrm>
            <a:off x="611187" y="1347788"/>
            <a:ext cx="7921626" cy="3276600"/>
          </a:xfrm>
        </p:spPr>
        <p:txBody>
          <a:bodyPr numCol="2"/>
          <a:lstStyle/>
          <a:p>
            <a:pPr marL="0" indent="0">
              <a:buNone/>
            </a:pPr>
            <a:r>
              <a:rPr lang="nl-NL" dirty="0"/>
              <a:t>Sinds dit seizoen ook schotklok bij</a:t>
            </a:r>
            <a:br>
              <a:rPr lang="nl-NL" dirty="0"/>
            </a:br>
            <a:r>
              <a:rPr lang="nl-NL" dirty="0"/>
              <a:t>DG 1</a:t>
            </a:r>
            <a:r>
              <a:rPr lang="nl-NL" baseline="30000" dirty="0"/>
              <a:t>e</a:t>
            </a:r>
            <a:r>
              <a:rPr lang="nl-NL" dirty="0"/>
              <a:t> klasse (DG1 en 2)</a:t>
            </a:r>
          </a:p>
          <a:p>
            <a:pPr marL="0" indent="0">
              <a:buNone/>
            </a:pPr>
            <a:endParaRPr lang="nl-NL" dirty="0"/>
          </a:p>
          <a:p>
            <a:pPr marL="0" indent="0">
              <a:buNone/>
            </a:pPr>
            <a:r>
              <a:rPr lang="nl-NL" dirty="0"/>
              <a:t>Nieuwe 30-sec bij:</a:t>
            </a:r>
          </a:p>
          <a:p>
            <a:pPr marL="342900" indent="-342900">
              <a:buFont typeface="+mj-lt"/>
              <a:buAutoNum type="arabicPeriod"/>
            </a:pPr>
            <a:r>
              <a:rPr lang="nl-NL" dirty="0"/>
              <a:t>Doelworp</a:t>
            </a:r>
          </a:p>
          <a:p>
            <a:pPr marL="342900" indent="-342900">
              <a:buFont typeface="+mj-lt"/>
              <a:buAutoNum type="arabicPeriod"/>
            </a:pPr>
            <a:r>
              <a:rPr lang="nl-NL" dirty="0"/>
              <a:t>Neutrale inworp</a:t>
            </a:r>
          </a:p>
          <a:p>
            <a:pPr marL="342900" indent="-342900">
              <a:buFont typeface="+mj-lt"/>
              <a:buAutoNum type="arabicPeriod"/>
            </a:pPr>
            <a:r>
              <a:rPr lang="nl-NL" dirty="0"/>
              <a:t>Begin periode</a:t>
            </a:r>
          </a:p>
          <a:p>
            <a:pPr marL="342900" indent="-342900">
              <a:buFont typeface="+mj-lt"/>
              <a:buAutoNum type="arabicPeriod"/>
            </a:pPr>
            <a:r>
              <a:rPr lang="nl-NL" dirty="0"/>
              <a:t>Doelpunt</a:t>
            </a:r>
          </a:p>
          <a:p>
            <a:pPr marL="342900" indent="-342900">
              <a:buFont typeface="+mj-lt"/>
              <a:buAutoNum type="arabicPeriod"/>
            </a:pPr>
            <a:r>
              <a:rPr lang="nl-NL" dirty="0"/>
              <a:t>Bal uit via de zijkant</a:t>
            </a:r>
          </a:p>
          <a:p>
            <a:pPr marL="342900" indent="-342900">
              <a:buFont typeface="+mj-lt"/>
              <a:buAutoNum type="arabicPeriod"/>
            </a:pPr>
            <a:r>
              <a:rPr lang="nl-NL" dirty="0"/>
              <a:t>Wisseling balbezit</a:t>
            </a:r>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0" indent="0">
              <a:buNone/>
            </a:pPr>
            <a:r>
              <a:rPr lang="nl-NL" dirty="0"/>
              <a:t>Bij deze 4 </a:t>
            </a:r>
            <a:r>
              <a:rPr lang="nl-NL" b="1" dirty="0"/>
              <a:t>vroeger</a:t>
            </a:r>
            <a:r>
              <a:rPr lang="nl-NL" dirty="0"/>
              <a:t> ook nieuwe 30-sec:</a:t>
            </a:r>
          </a:p>
          <a:p>
            <a:pPr marL="342900" indent="-342900">
              <a:buFont typeface="+mj-lt"/>
              <a:buAutoNum type="arabicPeriod"/>
            </a:pPr>
            <a:r>
              <a:rPr lang="nl-NL" dirty="0"/>
              <a:t>Schot op paal of lat</a:t>
            </a:r>
          </a:p>
          <a:p>
            <a:pPr marL="342900" indent="-342900">
              <a:buFont typeface="+mj-lt"/>
              <a:buAutoNum type="arabicPeriod"/>
            </a:pPr>
            <a:r>
              <a:rPr lang="nl-NL" dirty="0"/>
              <a:t>Schot geblokt door verdediger of keeper</a:t>
            </a:r>
          </a:p>
          <a:p>
            <a:pPr marL="342900" indent="-342900">
              <a:buFont typeface="+mj-lt"/>
              <a:buAutoNum type="arabicPeriod"/>
            </a:pPr>
            <a:r>
              <a:rPr lang="nl-NL" dirty="0"/>
              <a:t>Hoekworp</a:t>
            </a:r>
          </a:p>
          <a:p>
            <a:pPr marL="342900" indent="-342900">
              <a:buFont typeface="+mj-lt"/>
              <a:buAutoNum type="arabicPeriod"/>
            </a:pPr>
            <a:r>
              <a:rPr lang="nl-NL" dirty="0"/>
              <a:t>Zware overtreding (U20, S, UMV, UMV4)</a:t>
            </a:r>
          </a:p>
          <a:p>
            <a:pPr marL="342900" indent="-342900">
              <a:buFont typeface="+mj-lt"/>
              <a:buAutoNum type="arabicPeriod"/>
            </a:pPr>
            <a:endParaRPr lang="nl-NL" dirty="0"/>
          </a:p>
          <a:p>
            <a:pPr marL="0" indent="0">
              <a:buNone/>
            </a:pPr>
            <a:endParaRPr lang="nl-NL" dirty="0"/>
          </a:p>
        </p:txBody>
      </p:sp>
      <p:sp>
        <p:nvSpPr>
          <p:cNvPr id="3" name="Tekstvak 2">
            <a:extLst>
              <a:ext uri="{FF2B5EF4-FFF2-40B4-BE49-F238E27FC236}">
                <a16:creationId xmlns:a16="http://schemas.microsoft.com/office/drawing/2014/main" xmlns="" id="{89904EAF-5016-4D0C-BEA4-C449BB7C16E2}"/>
              </a:ext>
            </a:extLst>
          </p:cNvPr>
          <p:cNvSpPr txBox="1"/>
          <p:nvPr/>
        </p:nvSpPr>
        <p:spPr>
          <a:xfrm>
            <a:off x="614702" y="4249474"/>
            <a:ext cx="3456384" cy="504056"/>
          </a:xfrm>
          <a:prstGeom prst="rect">
            <a:avLst/>
          </a:prstGeom>
          <a:noFill/>
        </p:spPr>
        <p:txBody>
          <a:bodyPr wrap="square" lIns="0" tIns="0" rIns="0" bIns="0" rtlCol="0">
            <a:noAutofit/>
          </a:bodyPr>
          <a:lstStyle/>
          <a:p>
            <a:r>
              <a:rPr lang="nl-NL" sz="1400" dirty="0">
                <a:solidFill>
                  <a:schemeClr val="accent2"/>
                </a:solidFill>
              </a:rPr>
              <a:t>Dit zijn eigenlijk allemaal </a:t>
            </a:r>
            <a:r>
              <a:rPr lang="nl-NL" sz="1400" b="1" dirty="0">
                <a:solidFill>
                  <a:schemeClr val="accent2"/>
                </a:solidFill>
              </a:rPr>
              <a:t>wisselingen van balbezit</a:t>
            </a:r>
          </a:p>
        </p:txBody>
      </p:sp>
      <p:sp>
        <p:nvSpPr>
          <p:cNvPr id="6" name="Tekstvak 5">
            <a:extLst>
              <a:ext uri="{FF2B5EF4-FFF2-40B4-BE49-F238E27FC236}">
                <a16:creationId xmlns:a16="http://schemas.microsoft.com/office/drawing/2014/main" xmlns="" id="{97CE4FD2-7712-4C0D-AE66-9489C1A89E86}"/>
              </a:ext>
            </a:extLst>
          </p:cNvPr>
          <p:cNvSpPr txBox="1"/>
          <p:nvPr/>
        </p:nvSpPr>
        <p:spPr>
          <a:xfrm>
            <a:off x="4573813" y="4249474"/>
            <a:ext cx="3456384" cy="504056"/>
          </a:xfrm>
          <a:prstGeom prst="rect">
            <a:avLst/>
          </a:prstGeom>
          <a:noFill/>
        </p:spPr>
        <p:txBody>
          <a:bodyPr wrap="square" lIns="0" tIns="0" rIns="0" bIns="0" rtlCol="0">
            <a:noAutofit/>
          </a:bodyPr>
          <a:lstStyle/>
          <a:p>
            <a:r>
              <a:rPr lang="nl-NL" sz="1400" dirty="0">
                <a:solidFill>
                  <a:schemeClr val="accent2"/>
                </a:solidFill>
              </a:rPr>
              <a:t>Dit zijn </a:t>
            </a:r>
            <a:r>
              <a:rPr lang="nl-NL" sz="1400" b="1" dirty="0">
                <a:solidFill>
                  <a:schemeClr val="accent2"/>
                </a:solidFill>
              </a:rPr>
              <a:t>2</a:t>
            </a:r>
            <a:r>
              <a:rPr lang="nl-NL" sz="1400" b="1" baseline="30000" dirty="0">
                <a:solidFill>
                  <a:schemeClr val="accent2"/>
                </a:solidFill>
              </a:rPr>
              <a:t>e</a:t>
            </a:r>
            <a:r>
              <a:rPr lang="nl-NL" sz="1400" b="1" dirty="0">
                <a:solidFill>
                  <a:schemeClr val="accent2"/>
                </a:solidFill>
              </a:rPr>
              <a:t> aanvallen (rebounds) en de U20</a:t>
            </a:r>
          </a:p>
        </p:txBody>
      </p:sp>
    </p:spTree>
    <p:extLst>
      <p:ext uri="{BB962C8B-B14F-4D97-AF65-F5344CB8AC3E}">
        <p14:creationId xmlns:p14="http://schemas.microsoft.com/office/powerpoint/2010/main" val="95262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12</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66812"/>
            <a:ext cx="7921626" cy="3729188"/>
          </a:xfrm>
        </p:spPr>
        <p:txBody>
          <a:bodyPr/>
          <a:lstStyle/>
          <a:p>
            <a:pPr marL="0" indent="0">
              <a:buNone/>
            </a:pPr>
            <a:r>
              <a:rPr lang="nl-NL" dirty="0"/>
              <a:t>In de nieuwe regels volgt er schotklok van 20 seconden bij:</a:t>
            </a:r>
          </a:p>
          <a:p>
            <a:pPr marL="0" indent="0">
              <a:buNone/>
            </a:pPr>
            <a:endParaRPr lang="nl-NL" dirty="0"/>
          </a:p>
          <a:p>
            <a:pPr marL="342900" indent="-342900">
              <a:buAutoNum type="arabicPeriod"/>
            </a:pPr>
            <a:r>
              <a:rPr lang="nl-NL" dirty="0"/>
              <a:t>Na een hoekworp</a:t>
            </a:r>
          </a:p>
          <a:p>
            <a:pPr marL="342900" indent="-342900">
              <a:buAutoNum type="arabicPeriod"/>
            </a:pPr>
            <a:r>
              <a:rPr lang="nl-NL" dirty="0"/>
              <a:t>Bij een rebound na een schot of strafworp op het doel bij balbezit voor dezelfde ploeg</a:t>
            </a:r>
          </a:p>
          <a:p>
            <a:pPr marL="342900" indent="-342900">
              <a:buAutoNum type="arabicPeriod"/>
            </a:pPr>
            <a:r>
              <a:rPr lang="nl-NL" dirty="0"/>
              <a:t>Na een zware overtreding (U20/S/UMV) *</a:t>
            </a:r>
          </a:p>
          <a:p>
            <a:pPr marL="342900" indent="-342900">
              <a:buAutoNum type="arabicPeriod"/>
            </a:pPr>
            <a:endParaRPr lang="nl-NL" dirty="0"/>
          </a:p>
          <a:p>
            <a:pPr marL="0" indent="0">
              <a:buNone/>
            </a:pPr>
            <a:r>
              <a:rPr lang="nl-NL" b="1" dirty="0"/>
              <a:t>In de eerste twee gevallen gaat de klok altijd naar 20 seconden</a:t>
            </a:r>
            <a:r>
              <a:rPr lang="nl-NL" dirty="0"/>
              <a:t>, ook als ie hoger stond dat dan (bv. op 25 seconden).</a:t>
            </a:r>
          </a:p>
          <a:p>
            <a:pPr marL="0" indent="0">
              <a:buNone/>
            </a:pPr>
            <a:endParaRPr lang="nl-NL" dirty="0"/>
          </a:p>
          <a:p>
            <a:pPr marL="0" indent="0">
              <a:buNone/>
            </a:pPr>
            <a:r>
              <a:rPr lang="nl-NL" dirty="0"/>
              <a:t>* Bij een uitsluiting (U20/S/UMV) waarbij de schotklok hoger dan 20 seconden staat, blijft deze staan waarop ie staat, dus bv. 25 seconden blijft 25 seconden, en 10 seconden wordt 20. De straftijd is altijd 20 seconden.</a:t>
            </a:r>
          </a:p>
          <a:p>
            <a:pPr marL="0" indent="0">
              <a:buNone/>
            </a:pPr>
            <a:endParaRPr lang="nl-NL" dirty="0"/>
          </a:p>
          <a:p>
            <a:pPr marL="0" indent="0">
              <a:buNone/>
            </a:pPr>
            <a:r>
              <a:rPr lang="nl-NL" dirty="0"/>
              <a:t>	</a:t>
            </a:r>
          </a:p>
        </p:txBody>
      </p:sp>
    </p:spTree>
    <p:extLst>
      <p:ext uri="{BB962C8B-B14F-4D97-AF65-F5344CB8AC3E}">
        <p14:creationId xmlns:p14="http://schemas.microsoft.com/office/powerpoint/2010/main" val="238733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Nieuwe 30/20-sec knoppen</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13</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66812"/>
            <a:ext cx="8501090" cy="3729188"/>
          </a:xfrm>
        </p:spPr>
        <p:txBody>
          <a:bodyPr/>
          <a:lstStyle/>
          <a:p>
            <a:pPr marL="0" indent="0">
              <a:buNone/>
            </a:pPr>
            <a:r>
              <a:rPr lang="nl-NL" dirty="0"/>
              <a:t>We hebben nieuwe (iets dikkere) jurykoffers gekregen. </a:t>
            </a:r>
            <a:r>
              <a:rPr lang="nl-NL" b="1" dirty="0"/>
              <a:t>Alles werkt hetzelfde, behalve de knop voor de schotklok (20/30 sec).</a:t>
            </a:r>
          </a:p>
          <a:p>
            <a:pPr marL="0" indent="0">
              <a:buNone/>
            </a:pPr>
            <a:endParaRPr lang="nl-NL" dirty="0"/>
          </a:p>
          <a:p>
            <a:pPr marL="0" indent="0">
              <a:buNone/>
            </a:pPr>
            <a:r>
              <a:rPr lang="nl-NL" dirty="0"/>
              <a:t>Oud: 1 knop voor resetten 30-sec </a:t>
            </a:r>
            <a:br>
              <a:rPr lang="nl-NL" dirty="0"/>
            </a:br>
            <a:r>
              <a:rPr lang="nl-NL" b="1" dirty="0"/>
              <a:t>Nieuw: 2 knoppen – 1 voor witte, 1 voor blauwe team</a:t>
            </a:r>
          </a:p>
          <a:p>
            <a:pPr marL="0" indent="0">
              <a:buNone/>
            </a:pPr>
            <a:endParaRPr lang="nl-NL" dirty="0"/>
          </a:p>
          <a:p>
            <a:pPr marL="0" indent="0">
              <a:buNone/>
            </a:pPr>
            <a:endParaRPr lang="nl-NL" dirty="0"/>
          </a:p>
          <a:p>
            <a:pPr marL="0" indent="0">
              <a:buNone/>
            </a:pPr>
            <a:endParaRPr lang="nl-NL" dirty="0"/>
          </a:p>
          <a:p>
            <a:pPr marL="0" indent="0">
              <a:buNone/>
            </a:pPr>
            <a:r>
              <a:rPr lang="nl-NL" b="1" dirty="0"/>
              <a:t>De regels samengevat:</a:t>
            </a:r>
          </a:p>
          <a:p>
            <a:pPr marL="0" indent="0">
              <a:buNone/>
            </a:pPr>
            <a:r>
              <a:rPr lang="nl-NL" dirty="0"/>
              <a:t>1</a:t>
            </a:r>
            <a:r>
              <a:rPr lang="nl-NL" baseline="30000" dirty="0"/>
              <a:t>e</a:t>
            </a:r>
            <a:r>
              <a:rPr lang="nl-NL" dirty="0"/>
              <a:t> aanval voor een team: altijd 30 sec.</a:t>
            </a:r>
          </a:p>
          <a:p>
            <a:pPr marL="0" indent="0">
              <a:buNone/>
            </a:pPr>
            <a:r>
              <a:rPr lang="nl-NL" dirty="0"/>
              <a:t>2</a:t>
            </a:r>
            <a:r>
              <a:rPr lang="nl-NL" baseline="30000" dirty="0"/>
              <a:t>e</a:t>
            </a:r>
            <a:r>
              <a:rPr lang="nl-NL" dirty="0"/>
              <a:t> aanval voor een team (dus door schot of hoekworp): altijd 20 sec</a:t>
            </a:r>
          </a:p>
          <a:p>
            <a:pPr marL="0" indent="0">
              <a:buNone/>
            </a:pPr>
            <a:r>
              <a:rPr lang="nl-NL" dirty="0"/>
              <a:t>2</a:t>
            </a:r>
            <a:r>
              <a:rPr lang="nl-NL" baseline="30000" dirty="0"/>
              <a:t>e</a:t>
            </a:r>
            <a:r>
              <a:rPr lang="nl-NL" dirty="0"/>
              <a:t> aanval door U20/S/UMV: 20 sec of tijd laten staan (hoogste van die 2)</a:t>
            </a:r>
          </a:p>
          <a:p>
            <a:pPr marL="0" indent="0">
              <a:buNone/>
            </a:pPr>
            <a:r>
              <a:rPr lang="nl-NL" dirty="0"/>
              <a:t>	</a:t>
            </a:r>
          </a:p>
        </p:txBody>
      </p:sp>
      <p:pic>
        <p:nvPicPr>
          <p:cNvPr id="6" name="Afbeelding 5">
            <a:extLst>
              <a:ext uri="{FF2B5EF4-FFF2-40B4-BE49-F238E27FC236}">
                <a16:creationId xmlns:a16="http://schemas.microsoft.com/office/drawing/2014/main" xmlns="" id="{C272DB6D-445A-4D1F-B16E-CFE887A99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051" y="2468532"/>
            <a:ext cx="1790226" cy="2386968"/>
          </a:xfrm>
          <a:prstGeom prst="rect">
            <a:avLst/>
          </a:prstGeom>
        </p:spPr>
      </p:pic>
    </p:spTree>
    <p:extLst>
      <p:ext uri="{BB962C8B-B14F-4D97-AF65-F5344CB8AC3E}">
        <p14:creationId xmlns:p14="http://schemas.microsoft.com/office/powerpoint/2010/main" val="214261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Nieuwe 30/20-sec knoppen</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14</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66812"/>
            <a:ext cx="8501090" cy="3688688"/>
          </a:xfrm>
        </p:spPr>
        <p:txBody>
          <a:bodyPr/>
          <a:lstStyle/>
          <a:p>
            <a:pPr marL="0" indent="0">
              <a:buNone/>
            </a:pPr>
            <a:r>
              <a:rPr lang="nl-NL" b="1" dirty="0"/>
              <a:t>Druk op de knop van het team dat de bal krijgt</a:t>
            </a:r>
            <a:r>
              <a:rPr lang="nl-NL" dirty="0"/>
              <a:t>. Klok weet op welke knop je de keer ervoor geklikt hebt en bepaalt zo of er 20 of 30 sec tijd moet verschijnen.</a:t>
            </a:r>
          </a:p>
          <a:p>
            <a:pPr marL="0" indent="0">
              <a:buNone/>
            </a:pPr>
            <a:endParaRPr lang="nl-NL" dirty="0"/>
          </a:p>
          <a:p>
            <a:pPr marL="0" indent="0">
              <a:buNone/>
            </a:pPr>
            <a:r>
              <a:rPr lang="nl-NL" b="1" dirty="0">
                <a:solidFill>
                  <a:schemeClr val="accent2"/>
                </a:solidFill>
              </a:rPr>
              <a:t>Druk je op wit nadat je eerder op blauw hebt gedrukt (of andersom)?</a:t>
            </a:r>
            <a:r>
              <a:rPr lang="nl-NL" dirty="0"/>
              <a:t/>
            </a:r>
            <a:br>
              <a:rPr lang="nl-NL" dirty="0"/>
            </a:br>
            <a:r>
              <a:rPr lang="nl-NL" dirty="0"/>
              <a:t>Klok gaat naar 30 sec (balwissel, doelpunt, etc.)</a:t>
            </a:r>
          </a:p>
          <a:p>
            <a:pPr marL="0" indent="0">
              <a:buNone/>
            </a:pPr>
            <a:endParaRPr lang="nl-NL" dirty="0"/>
          </a:p>
          <a:p>
            <a:pPr marL="0" indent="0">
              <a:buNone/>
            </a:pPr>
            <a:r>
              <a:rPr lang="nl-NL" b="1" dirty="0">
                <a:solidFill>
                  <a:schemeClr val="accent2"/>
                </a:solidFill>
              </a:rPr>
              <a:t>Druk je later weer op dezelfde kleur terwijl ie boven de 20 staat?</a:t>
            </a:r>
            <a:br>
              <a:rPr lang="nl-NL" b="1" dirty="0">
                <a:solidFill>
                  <a:schemeClr val="accent2"/>
                </a:solidFill>
              </a:rPr>
            </a:br>
            <a:r>
              <a:rPr lang="nl-NL" dirty="0"/>
              <a:t>Klok blijft staan op tijd waarop ie stond (U20/S/UMV boven 20 sec)</a:t>
            </a:r>
          </a:p>
          <a:p>
            <a:pPr marL="0" indent="0">
              <a:buNone/>
            </a:pPr>
            <a:endParaRPr lang="nl-NL" dirty="0"/>
          </a:p>
          <a:p>
            <a:pPr marL="0" indent="0">
              <a:buNone/>
            </a:pPr>
            <a:r>
              <a:rPr lang="nl-NL" b="1" dirty="0">
                <a:solidFill>
                  <a:schemeClr val="accent2"/>
                </a:solidFill>
              </a:rPr>
              <a:t>Druk je later weer op dezelfde kleur terwijl ie onder de 20 staat?</a:t>
            </a:r>
            <a:r>
              <a:rPr lang="nl-NL" dirty="0"/>
              <a:t/>
            </a:r>
            <a:br>
              <a:rPr lang="nl-NL" dirty="0"/>
            </a:br>
            <a:r>
              <a:rPr lang="nl-NL" dirty="0"/>
              <a:t>Klok gaat naar 20 sec (2</a:t>
            </a:r>
            <a:r>
              <a:rPr lang="nl-NL" baseline="30000" dirty="0"/>
              <a:t>e</a:t>
            </a:r>
            <a:r>
              <a:rPr lang="nl-NL" dirty="0"/>
              <a:t> aanval)</a:t>
            </a:r>
            <a:endParaRPr lang="nl-NL" b="1" dirty="0"/>
          </a:p>
          <a:p>
            <a:pPr marL="0" indent="0">
              <a:buNone/>
            </a:pPr>
            <a:endParaRPr lang="nl-NL" dirty="0"/>
          </a:p>
          <a:p>
            <a:pPr marL="0" indent="0">
              <a:buNone/>
            </a:pPr>
            <a:r>
              <a:rPr lang="nl-NL" dirty="0"/>
              <a:t>Bij hoekworp of schot met klok boven de 20 sec moet ie naar 20! Hoe doe ik dat?</a:t>
            </a:r>
            <a:br>
              <a:rPr lang="nl-NL" dirty="0"/>
            </a:br>
            <a:r>
              <a:rPr lang="nl-NL" b="1" dirty="0">
                <a:solidFill>
                  <a:schemeClr val="accent2"/>
                </a:solidFill>
              </a:rPr>
              <a:t>Houd de knop met de juiste kleur langer ingedrukt!</a:t>
            </a:r>
          </a:p>
          <a:p>
            <a:pPr marL="0" indent="0">
              <a:buNone/>
            </a:pPr>
            <a:endParaRPr lang="nl-NL" dirty="0"/>
          </a:p>
          <a:p>
            <a:pPr marL="0" indent="0">
              <a:buNone/>
            </a:pPr>
            <a:r>
              <a:rPr lang="nl-NL" dirty="0"/>
              <a:t>	</a:t>
            </a:r>
          </a:p>
        </p:txBody>
      </p:sp>
      <p:pic>
        <p:nvPicPr>
          <p:cNvPr id="6" name="Afbeelding 5">
            <a:extLst>
              <a:ext uri="{FF2B5EF4-FFF2-40B4-BE49-F238E27FC236}">
                <a16:creationId xmlns:a16="http://schemas.microsoft.com/office/drawing/2014/main" xmlns="" id="{C272DB6D-445A-4D1F-B16E-CFE887A99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37" y="2211710"/>
            <a:ext cx="1595465" cy="2127287"/>
          </a:xfrm>
          <a:prstGeom prst="rect">
            <a:avLst/>
          </a:prstGeom>
        </p:spPr>
      </p:pic>
    </p:spTree>
    <p:extLst>
      <p:ext uri="{BB962C8B-B14F-4D97-AF65-F5344CB8AC3E}">
        <p14:creationId xmlns:p14="http://schemas.microsoft.com/office/powerpoint/2010/main" val="307300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F1853A-1B12-483E-84DC-E68DF0D99D8B}"/>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xmlns="" id="{8DE7C348-5419-4492-BF5C-6BF5112293C6}"/>
              </a:ext>
            </a:extLst>
          </p:cNvPr>
          <p:cNvSpPr>
            <a:spLocks noGrp="1"/>
          </p:cNvSpPr>
          <p:nvPr>
            <p:ph type="sldNum" sz="quarter" idx="12"/>
          </p:nvPr>
        </p:nvSpPr>
        <p:spPr/>
        <p:txBody>
          <a:bodyPr/>
          <a:lstStyle/>
          <a:p>
            <a:fld id="{C794A028-16E5-4433-82A8-E5F8AFB86559}" type="slidenum">
              <a:rPr lang="nl-NL" smtClean="0"/>
              <a:t>15</a:t>
            </a:fld>
            <a:endParaRPr lang="nl-NL"/>
          </a:p>
        </p:txBody>
      </p:sp>
      <p:pic>
        <p:nvPicPr>
          <p:cNvPr id="8" name="Onlinemedia 7" descr="Schotklok reset naar 20 seconden - na U20">
            <a:hlinkClick r:id="" action="ppaction://media"/>
            <a:extLst>
              <a:ext uri="{FF2B5EF4-FFF2-40B4-BE49-F238E27FC236}">
                <a16:creationId xmlns:a16="http://schemas.microsoft.com/office/drawing/2014/main" xmlns="" id="{589936C9-930B-F548-99D2-58F3B1B3C3A2}"/>
              </a:ext>
            </a:extLst>
          </p:cNvPr>
          <p:cNvPicPr>
            <a:picLocks noRot="1" noChangeAspect="1"/>
          </p:cNvPicPr>
          <p:nvPr>
            <a:videoFile r:link="rId1"/>
          </p:nvPr>
        </p:nvPicPr>
        <p:blipFill>
          <a:blip r:embed="rId4"/>
          <a:stretch>
            <a:fillRect/>
          </a:stretch>
        </p:blipFill>
        <p:spPr>
          <a:xfrm>
            <a:off x="1524000" y="1305744"/>
            <a:ext cx="6096000" cy="3429000"/>
          </a:xfrm>
          <a:prstGeom prst="rect">
            <a:avLst/>
          </a:prstGeom>
        </p:spPr>
      </p:pic>
    </p:spTree>
    <p:extLst>
      <p:ext uri="{BB962C8B-B14F-4D97-AF65-F5344CB8AC3E}">
        <p14:creationId xmlns:p14="http://schemas.microsoft.com/office/powerpoint/2010/main" val="11003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26EC9F-FB0C-4E49-8835-55727A1E1201}"/>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xmlns="" id="{4361138A-B96B-4B30-9D41-2A2AB6904A76}"/>
              </a:ext>
            </a:extLst>
          </p:cNvPr>
          <p:cNvSpPr>
            <a:spLocks noGrp="1"/>
          </p:cNvSpPr>
          <p:nvPr>
            <p:ph type="sldNum" sz="quarter" idx="12"/>
          </p:nvPr>
        </p:nvSpPr>
        <p:spPr/>
        <p:txBody>
          <a:bodyPr/>
          <a:lstStyle/>
          <a:p>
            <a:fld id="{C794A028-16E5-4433-82A8-E5F8AFB86559}" type="slidenum">
              <a:rPr lang="nl-NL" smtClean="0"/>
              <a:t>16</a:t>
            </a:fld>
            <a:endParaRPr lang="nl-NL"/>
          </a:p>
        </p:txBody>
      </p:sp>
      <p:pic>
        <p:nvPicPr>
          <p:cNvPr id="8" name="Onlinemedia 7" descr="Schotklok reset naar 30 seconden - na balwissel">
            <a:hlinkClick r:id="" action="ppaction://media"/>
            <a:extLst>
              <a:ext uri="{FF2B5EF4-FFF2-40B4-BE49-F238E27FC236}">
                <a16:creationId xmlns:a16="http://schemas.microsoft.com/office/drawing/2014/main" xmlns="" id="{7B858764-382B-7541-BB8F-B063100D8E47}"/>
              </a:ext>
            </a:extLst>
          </p:cNvPr>
          <p:cNvPicPr>
            <a:picLocks noRot="1" noChangeAspect="1"/>
          </p:cNvPicPr>
          <p:nvPr>
            <a:videoFile r:link="rId1"/>
          </p:nvPr>
        </p:nvPicPr>
        <p:blipFill>
          <a:blip r:embed="rId4"/>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16591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B6BA8CB-1B17-44C9-94F4-4088435BBE16}"/>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xmlns="" id="{59B6FCAD-4FC4-4746-B034-4EFE51477F23}"/>
              </a:ext>
            </a:extLst>
          </p:cNvPr>
          <p:cNvSpPr>
            <a:spLocks noGrp="1"/>
          </p:cNvSpPr>
          <p:nvPr>
            <p:ph type="sldNum" sz="quarter" idx="12"/>
          </p:nvPr>
        </p:nvSpPr>
        <p:spPr/>
        <p:txBody>
          <a:bodyPr/>
          <a:lstStyle/>
          <a:p>
            <a:fld id="{C794A028-16E5-4433-82A8-E5F8AFB86559}" type="slidenum">
              <a:rPr lang="nl-NL" smtClean="0"/>
              <a:t>17</a:t>
            </a:fld>
            <a:endParaRPr lang="nl-NL"/>
          </a:p>
        </p:txBody>
      </p:sp>
      <p:pic>
        <p:nvPicPr>
          <p:cNvPr id="8" name="Onlinemedia 7" descr="Schotklok reset naar 20 seconden - na hoekworp">
            <a:hlinkClick r:id="" action="ppaction://media"/>
            <a:extLst>
              <a:ext uri="{FF2B5EF4-FFF2-40B4-BE49-F238E27FC236}">
                <a16:creationId xmlns:a16="http://schemas.microsoft.com/office/drawing/2014/main" xmlns="" id="{38A0D7B3-8D57-A54C-979E-1B47BD523676}"/>
              </a:ext>
            </a:extLst>
          </p:cNvPr>
          <p:cNvPicPr>
            <a:picLocks noRot="1" noChangeAspect="1"/>
          </p:cNvPicPr>
          <p:nvPr>
            <a:videoFile r:link="rId1"/>
          </p:nvPr>
        </p:nvPicPr>
        <p:blipFill>
          <a:blip r:embed="rId4"/>
          <a:stretch>
            <a:fillRect/>
          </a:stretch>
        </p:blipFill>
        <p:spPr>
          <a:xfrm>
            <a:off x="1524000" y="1185243"/>
            <a:ext cx="6096000" cy="3429000"/>
          </a:xfrm>
          <a:prstGeom prst="rect">
            <a:avLst/>
          </a:prstGeom>
        </p:spPr>
      </p:pic>
    </p:spTree>
    <p:extLst>
      <p:ext uri="{BB962C8B-B14F-4D97-AF65-F5344CB8AC3E}">
        <p14:creationId xmlns:p14="http://schemas.microsoft.com/office/powerpoint/2010/main" val="17809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C47EB4-7198-4F52-87CE-409A61DEB048}"/>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xmlns="" id="{144C8833-8073-4D98-8AEC-75923476DA6F}"/>
              </a:ext>
            </a:extLst>
          </p:cNvPr>
          <p:cNvSpPr>
            <a:spLocks noGrp="1"/>
          </p:cNvSpPr>
          <p:nvPr>
            <p:ph type="sldNum" sz="quarter" idx="12"/>
          </p:nvPr>
        </p:nvSpPr>
        <p:spPr/>
        <p:txBody>
          <a:bodyPr/>
          <a:lstStyle/>
          <a:p>
            <a:fld id="{C794A028-16E5-4433-82A8-E5F8AFB86559}" type="slidenum">
              <a:rPr lang="nl-NL" smtClean="0"/>
              <a:t>18</a:t>
            </a:fld>
            <a:endParaRPr lang="nl-NL"/>
          </a:p>
        </p:txBody>
      </p:sp>
      <p:pic>
        <p:nvPicPr>
          <p:cNvPr id="8" name="Onlinemedia 7" descr="U20 op 25 sec - schotklok reset niet nodig">
            <a:hlinkClick r:id="" action="ppaction://media"/>
            <a:extLst>
              <a:ext uri="{FF2B5EF4-FFF2-40B4-BE49-F238E27FC236}">
                <a16:creationId xmlns:a16="http://schemas.microsoft.com/office/drawing/2014/main" xmlns="" id="{67D57387-2C00-F749-BD8B-74C55CFBAA00}"/>
              </a:ext>
            </a:extLst>
          </p:cNvPr>
          <p:cNvPicPr>
            <a:picLocks noRot="1" noChangeAspect="1"/>
          </p:cNvPicPr>
          <p:nvPr>
            <a:videoFile r:link="rId1"/>
          </p:nvPr>
        </p:nvPicPr>
        <p:blipFill>
          <a:blip r:embed="rId4"/>
          <a:stretch>
            <a:fillRect/>
          </a:stretch>
        </p:blipFill>
        <p:spPr>
          <a:xfrm>
            <a:off x="1524000" y="1314128"/>
            <a:ext cx="6096000" cy="3429000"/>
          </a:xfrm>
          <a:prstGeom prst="rect">
            <a:avLst/>
          </a:prstGeom>
        </p:spPr>
      </p:pic>
    </p:spTree>
    <p:extLst>
      <p:ext uri="{BB962C8B-B14F-4D97-AF65-F5344CB8AC3E}">
        <p14:creationId xmlns:p14="http://schemas.microsoft.com/office/powerpoint/2010/main" val="287685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Bijzondere situaties</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19</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66812"/>
            <a:ext cx="7921626" cy="3729188"/>
          </a:xfrm>
        </p:spPr>
        <p:txBody>
          <a:bodyPr/>
          <a:lstStyle/>
          <a:p>
            <a:pPr marL="0" indent="0">
              <a:buNone/>
            </a:pPr>
            <a:r>
              <a:rPr lang="nl-NL" dirty="0"/>
              <a:t>In de laatste minuut heeft de coach bij een strafworp de keuze tussen het nemen van de strafworp (hand opsteken) of het spelen van de bal (armen kruisen voor borst). </a:t>
            </a:r>
          </a:p>
          <a:p>
            <a:pPr marL="0" indent="0">
              <a:buNone/>
            </a:pPr>
            <a:endParaRPr lang="nl-NL" dirty="0"/>
          </a:p>
          <a:p>
            <a:pPr marL="0" indent="0">
              <a:buNone/>
            </a:pPr>
            <a:r>
              <a:rPr lang="nl-NL" dirty="0"/>
              <a:t>Indien de coach kiest voor het spelen van de bal, gaat de schotklok terug naar 30 seconden. Het spel wordt hervat vanaf de middenlijn.</a:t>
            </a:r>
          </a:p>
          <a:p>
            <a:pPr marL="0" indent="0">
              <a:buNone/>
            </a:pPr>
            <a:endParaRPr lang="nl-NL" dirty="0"/>
          </a:p>
          <a:p>
            <a:pPr marL="0" indent="0">
              <a:buNone/>
            </a:pPr>
            <a:r>
              <a:rPr lang="nl-NL" dirty="0"/>
              <a:t>Als er een dubbele UMV4 wordt gegeven, gaat de schotklok terug naar 30 seconden nadat de tweede strafworp is genomen en de wedstrijd wordt herstart vanaf de middenlijn.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31419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Waarom deze </a:t>
            </a:r>
            <a:r>
              <a:rPr lang="nl-NL" dirty="0" err="1"/>
              <a:t>clinic</a:t>
            </a:r>
            <a:r>
              <a:rPr lang="nl-NL" dirty="0"/>
              <a:t>?</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2</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lvl="0"/>
            <a:r>
              <a:rPr lang="nl-NL" dirty="0"/>
              <a:t>Nieuwe spelregels waterpolo vanaf 1 juni 2019</a:t>
            </a:r>
          </a:p>
          <a:p>
            <a:pPr lvl="0"/>
            <a:endParaRPr lang="nl-NL" dirty="0"/>
          </a:p>
          <a:p>
            <a:pPr lvl="0"/>
            <a:r>
              <a:rPr lang="nl-NL" dirty="0"/>
              <a:t>Op alle niveaus en van senioren t/m DG </a:t>
            </a:r>
          </a:p>
          <a:p>
            <a:pPr lvl="0"/>
            <a:r>
              <a:rPr lang="nl-NL" dirty="0"/>
              <a:t>EG speelt nog met oude regels dit seizoen</a:t>
            </a:r>
          </a:p>
          <a:p>
            <a:pPr lvl="0"/>
            <a:endParaRPr lang="nl-NL" dirty="0"/>
          </a:p>
          <a:p>
            <a:pPr lvl="0"/>
            <a:r>
              <a:rPr lang="nl-NL" dirty="0"/>
              <a:t>Nieuwe schotklokregels -&gt; nieuwe klokken in elk zwembad (dus ook veranderingen voor juryleden)</a:t>
            </a:r>
          </a:p>
          <a:p>
            <a:pPr lvl="0"/>
            <a:endParaRPr lang="nl-NL" dirty="0"/>
          </a:p>
          <a:p>
            <a:pPr lvl="0"/>
            <a:r>
              <a:rPr lang="nl-NL" dirty="0"/>
              <a:t>Idee achter de regels is dat het spel sneller wordt en minder fysiek/hard, met meer voordeel voor beweeglijke spelers en minder blessures</a:t>
            </a:r>
          </a:p>
          <a:p>
            <a:pPr lvl="0"/>
            <a:endParaRPr lang="nl-NL" dirty="0"/>
          </a:p>
          <a:p>
            <a:pPr marL="0" lvl="0" indent="0">
              <a:buNone/>
            </a:pPr>
            <a:r>
              <a:rPr lang="nl-NL" b="1" dirty="0">
                <a:solidFill>
                  <a:srgbClr val="0070C0"/>
                </a:solidFill>
              </a:rPr>
              <a:t>Let op: er verandert best veel en het is voor iedereen nieuw (ook voor de scheids en jury), dus we gaan allemaal wel eens fouten maken. Heb geduld!</a:t>
            </a:r>
          </a:p>
          <a:p>
            <a:pPr marL="0" indent="0">
              <a:buNone/>
            </a:pPr>
            <a:endParaRPr lang="nl-NL" i="1"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23819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4729267B-9C6B-485B-A606-18FCC09962F6}"/>
              </a:ext>
            </a:extLst>
          </p:cNvPr>
          <p:cNvSpPr>
            <a:spLocks noGrp="1"/>
          </p:cNvSpPr>
          <p:nvPr>
            <p:ph type="ctrTitle"/>
          </p:nvPr>
        </p:nvSpPr>
        <p:spPr/>
        <p:txBody>
          <a:bodyPr/>
          <a:lstStyle/>
          <a:p>
            <a:r>
              <a:rPr lang="nl-NL" dirty="0"/>
              <a:t>Strafworp</a:t>
            </a:r>
          </a:p>
        </p:txBody>
      </p:sp>
    </p:spTree>
    <p:extLst>
      <p:ext uri="{BB962C8B-B14F-4D97-AF65-F5344CB8AC3E}">
        <p14:creationId xmlns:p14="http://schemas.microsoft.com/office/powerpoint/2010/main" val="164358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21</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Een strafworp wordt gegeven als:</a:t>
            </a:r>
          </a:p>
          <a:p>
            <a:pPr marL="0" indent="0">
              <a:buNone/>
            </a:pPr>
            <a:r>
              <a:rPr lang="nl-NL" dirty="0"/>
              <a:t>een speler </a:t>
            </a:r>
            <a:r>
              <a:rPr lang="nl-NL" b="1" dirty="0">
                <a:solidFill>
                  <a:schemeClr val="accent2"/>
                </a:solidFill>
              </a:rPr>
              <a:t>binnen de 6 meter </a:t>
            </a:r>
            <a:r>
              <a:rPr lang="nl-NL" dirty="0"/>
              <a:t>ligt of zwemt</a:t>
            </a:r>
            <a:r>
              <a:rPr lang="nl-NL" b="1" dirty="0"/>
              <a:t> </a:t>
            </a:r>
            <a:r>
              <a:rPr lang="nl-NL" b="1" dirty="0">
                <a:solidFill>
                  <a:schemeClr val="accent2"/>
                </a:solidFill>
              </a:rPr>
              <a:t>met bal</a:t>
            </a:r>
            <a:r>
              <a:rPr lang="nl-NL" dirty="0">
                <a:solidFill>
                  <a:schemeClr val="accent2"/>
                </a:solidFill>
              </a:rPr>
              <a:t>,</a:t>
            </a:r>
            <a:r>
              <a:rPr lang="nl-NL" b="1" dirty="0">
                <a:solidFill>
                  <a:schemeClr val="accent2"/>
                </a:solidFill>
              </a:rPr>
              <a:t> gericht op het doel (dus gezicht naar doel)</a:t>
            </a:r>
            <a:r>
              <a:rPr lang="nl-NL" b="1" dirty="0"/>
              <a:t> </a:t>
            </a:r>
            <a:r>
              <a:rPr lang="nl-NL" dirty="0"/>
              <a:t>en wordt </a:t>
            </a:r>
            <a:r>
              <a:rPr lang="nl-NL" b="1" dirty="0">
                <a:solidFill>
                  <a:schemeClr val="accent2"/>
                </a:solidFill>
              </a:rPr>
              <a:t>gehinderd/aangevallen</a:t>
            </a:r>
            <a:r>
              <a:rPr lang="nl-NL" dirty="0">
                <a:solidFill>
                  <a:schemeClr val="accent2"/>
                </a:solidFill>
              </a:rPr>
              <a:t> </a:t>
            </a:r>
            <a:r>
              <a:rPr lang="nl-NL" dirty="0"/>
              <a:t>door een </a:t>
            </a:r>
            <a:r>
              <a:rPr lang="nl-NL" b="1" dirty="0">
                <a:solidFill>
                  <a:schemeClr val="accent2"/>
                </a:solidFill>
              </a:rPr>
              <a:t>verdediger van achteren</a:t>
            </a:r>
            <a:r>
              <a:rPr lang="nl-NL" dirty="0"/>
              <a:t> bij een poging te schieten en een </a:t>
            </a:r>
            <a:r>
              <a:rPr lang="nl-NL" b="1" dirty="0">
                <a:solidFill>
                  <a:schemeClr val="accent2"/>
                </a:solidFill>
              </a:rPr>
              <a:t>zeker schijnend doelpunt wordt voorkomen</a:t>
            </a:r>
            <a:r>
              <a:rPr lang="nl-NL" dirty="0"/>
              <a:t>, </a:t>
            </a:r>
            <a:r>
              <a:rPr lang="nl-NL" b="1" u="sng" dirty="0"/>
              <a:t>ongeacht of de aanvaller de bal vast heeft</a:t>
            </a:r>
            <a:r>
              <a:rPr lang="nl-NL" dirty="0"/>
              <a:t>. </a:t>
            </a:r>
          </a:p>
          <a:p>
            <a:pPr marL="0" indent="0">
              <a:buNone/>
            </a:pPr>
            <a:endParaRPr lang="nl-NL" sz="800" dirty="0"/>
          </a:p>
          <a:p>
            <a:pPr marL="0" indent="0">
              <a:buNone/>
            </a:pPr>
            <a:r>
              <a:rPr lang="nl-NL" dirty="0"/>
              <a:t>Eigenlijk is alleen het laatste nieuw!</a:t>
            </a:r>
          </a:p>
          <a:p>
            <a:pPr marL="0" indent="0">
              <a:buNone/>
            </a:pPr>
            <a:endParaRPr lang="nl-NL" sz="1000" dirty="0"/>
          </a:p>
          <a:p>
            <a:pPr marL="0" indent="0">
              <a:buNone/>
            </a:pPr>
            <a:r>
              <a:rPr lang="nl-NL" dirty="0"/>
              <a:t>Uitzondering: geen S als de verdediger </a:t>
            </a:r>
            <a:r>
              <a:rPr lang="nl-NL" b="1" dirty="0"/>
              <a:t>enkel</a:t>
            </a:r>
            <a:r>
              <a:rPr lang="nl-NL" dirty="0"/>
              <a:t> de bal aanraakt.</a:t>
            </a:r>
          </a:p>
          <a:p>
            <a:pPr marL="0" indent="0">
              <a:buNone/>
            </a:pPr>
            <a:r>
              <a:rPr lang="nl-NL" dirty="0"/>
              <a:t>Ook geen S als:</a:t>
            </a:r>
          </a:p>
          <a:p>
            <a:r>
              <a:rPr lang="nl-NL" dirty="0"/>
              <a:t>De aanvaller met de zijn rug naar het doel ligt.</a:t>
            </a:r>
          </a:p>
          <a:p>
            <a:r>
              <a:rPr lang="nl-NL" dirty="0"/>
              <a:t>De bal is correct onderschept door een verdedigende speler of wanneer een bal verkeerd wordt </a:t>
            </a:r>
            <a:r>
              <a:rPr lang="nl-NL" dirty="0" err="1"/>
              <a:t>aangeplaatst</a:t>
            </a:r>
            <a:r>
              <a:rPr lang="nl-NL" dirty="0"/>
              <a:t> (te hoog bijvoorbeeld).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384521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22</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solidFill>
                  <a:schemeClr val="accent2"/>
                </a:solidFill>
              </a:rPr>
              <a:t>Zeker schijnend doelpunt </a:t>
            </a:r>
            <a:r>
              <a:rPr lang="nl-NL" dirty="0"/>
              <a:t>betekent 100% kans, dus:</a:t>
            </a:r>
          </a:p>
          <a:p>
            <a:r>
              <a:rPr lang="nl-NL" dirty="0"/>
              <a:t>Verdediger is de laatste man (doorgebroken speler)</a:t>
            </a:r>
          </a:p>
          <a:p>
            <a:r>
              <a:rPr lang="nl-NL" dirty="0"/>
              <a:t>Aanvaller ligt met gezicht naar doel, tussen of net buiten de palen</a:t>
            </a:r>
          </a:p>
          <a:p>
            <a:pPr marL="0" indent="0">
              <a:buNone/>
            </a:pPr>
            <a:endParaRPr lang="nl-NL" sz="800" dirty="0"/>
          </a:p>
          <a:p>
            <a:pPr marL="0" indent="0">
              <a:buNone/>
            </a:pPr>
            <a:r>
              <a:rPr lang="nl-NL" dirty="0"/>
              <a:t>Let op met </a:t>
            </a:r>
            <a:r>
              <a:rPr lang="nl-NL" dirty="0">
                <a:solidFill>
                  <a:schemeClr val="accent2"/>
                </a:solidFill>
              </a:rPr>
              <a:t>bal onderduwen die onder hand van aanvaller </a:t>
            </a:r>
            <a:r>
              <a:rPr lang="nl-NL" dirty="0"/>
              <a:t>ligt:</a:t>
            </a:r>
          </a:p>
          <a:p>
            <a:r>
              <a:rPr lang="nl-NL" dirty="0"/>
              <a:t>Als keeper (van voren) hand van de aanvaller (en bal) onderduwt -&gt; bal onder, vrije worp keeper</a:t>
            </a:r>
          </a:p>
          <a:p>
            <a:r>
              <a:rPr lang="nl-NL" dirty="0"/>
              <a:t>Als speler dit van achter doet -&gt; strafworp</a:t>
            </a:r>
          </a:p>
          <a:p>
            <a:endParaRPr lang="nl-NL" sz="800" dirty="0"/>
          </a:p>
          <a:p>
            <a:pPr marL="0" indent="0">
              <a:buNone/>
            </a:pPr>
            <a:r>
              <a:rPr lang="nl-NL" dirty="0"/>
              <a:t>Scheids mag wel voordeel toepassen als de aanvaller een kans heeft te scoren.</a:t>
            </a:r>
          </a:p>
          <a:p>
            <a:pPr marL="0" indent="0">
              <a:buNone/>
            </a:pPr>
            <a:endParaRPr lang="nl-NL" sz="800" dirty="0"/>
          </a:p>
          <a:p>
            <a:pPr marL="0" indent="0">
              <a:buNone/>
            </a:pPr>
            <a:r>
              <a:rPr lang="nl-NL" dirty="0"/>
              <a:t>De strafworp wordt genomen vanaf de </a:t>
            </a:r>
            <a:r>
              <a:rPr lang="nl-NL" b="1" dirty="0"/>
              <a:t>5-meter.</a:t>
            </a:r>
          </a:p>
          <a:p>
            <a:pPr marL="0" indent="0">
              <a:buNone/>
            </a:pPr>
            <a:endParaRPr lang="nl-NL" sz="800" dirty="0"/>
          </a:p>
          <a:p>
            <a:pPr marL="0" indent="0">
              <a:buNone/>
            </a:pPr>
            <a:r>
              <a:rPr lang="nl-NL" dirty="0"/>
              <a:t>Tijdens een penalty </a:t>
            </a:r>
            <a:r>
              <a:rPr lang="nl-NL" dirty="0" err="1"/>
              <a:t>shoot</a:t>
            </a:r>
            <a:r>
              <a:rPr lang="nl-NL" dirty="0"/>
              <a:t>-out mag de keeper één van de schutters zijn.</a:t>
            </a:r>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134850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xmlns="" id="{F82DF792-FC0E-4F81-A745-0D12B7429B0B}"/>
              </a:ext>
            </a:extLst>
          </p:cNvPr>
          <p:cNvSpPr>
            <a:spLocks noGrp="1"/>
          </p:cNvSpPr>
          <p:nvPr>
            <p:ph type="sldNum" sz="quarter" idx="12"/>
          </p:nvPr>
        </p:nvSpPr>
        <p:spPr/>
        <p:txBody>
          <a:bodyPr/>
          <a:lstStyle/>
          <a:p>
            <a:fld id="{C794A028-16E5-4433-82A8-E5F8AFB86559}" type="slidenum">
              <a:rPr lang="nl-NL" smtClean="0"/>
              <a:t>23</a:t>
            </a:fld>
            <a:endParaRPr lang="nl-NL"/>
          </a:p>
        </p:txBody>
      </p:sp>
      <p:pic>
        <p:nvPicPr>
          <p:cNvPr id="7" name="Onlinemedia 6" descr="Strafworp 1">
            <a:hlinkClick r:id="" action="ppaction://media"/>
            <a:extLst>
              <a:ext uri="{FF2B5EF4-FFF2-40B4-BE49-F238E27FC236}">
                <a16:creationId xmlns:a16="http://schemas.microsoft.com/office/drawing/2014/main" xmlns="" id="{8A9A6263-E684-6649-882A-E60751097E5D}"/>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762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xmlns="" id="{F82DF792-FC0E-4F81-A745-0D12B7429B0B}"/>
              </a:ext>
            </a:extLst>
          </p:cNvPr>
          <p:cNvSpPr>
            <a:spLocks noGrp="1"/>
          </p:cNvSpPr>
          <p:nvPr>
            <p:ph type="sldNum" sz="quarter" idx="12"/>
          </p:nvPr>
        </p:nvSpPr>
        <p:spPr/>
        <p:txBody>
          <a:bodyPr/>
          <a:lstStyle/>
          <a:p>
            <a:fld id="{C794A028-16E5-4433-82A8-E5F8AFB86559}" type="slidenum">
              <a:rPr lang="nl-NL" smtClean="0"/>
              <a:t>24</a:t>
            </a:fld>
            <a:endParaRPr lang="nl-NL"/>
          </a:p>
        </p:txBody>
      </p:sp>
      <p:pic>
        <p:nvPicPr>
          <p:cNvPr id="7" name="Onlinemedia 6" descr="Strafworp (2)">
            <a:hlinkClick r:id="" action="ppaction://media"/>
            <a:extLst>
              <a:ext uri="{FF2B5EF4-FFF2-40B4-BE49-F238E27FC236}">
                <a16:creationId xmlns:a16="http://schemas.microsoft.com/office/drawing/2014/main" xmlns="" id="{E4662544-68FC-D046-AD3F-6F6AED03F98C}"/>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6247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xmlns="" id="{F82DF792-FC0E-4F81-A745-0D12B7429B0B}"/>
              </a:ext>
            </a:extLst>
          </p:cNvPr>
          <p:cNvSpPr>
            <a:spLocks noGrp="1"/>
          </p:cNvSpPr>
          <p:nvPr>
            <p:ph type="sldNum" sz="quarter" idx="12"/>
          </p:nvPr>
        </p:nvSpPr>
        <p:spPr/>
        <p:txBody>
          <a:bodyPr/>
          <a:lstStyle/>
          <a:p>
            <a:fld id="{C794A028-16E5-4433-82A8-E5F8AFB86559}" type="slidenum">
              <a:rPr lang="nl-NL" smtClean="0"/>
              <a:t>25</a:t>
            </a:fld>
            <a:endParaRPr lang="nl-NL"/>
          </a:p>
        </p:txBody>
      </p:sp>
      <p:pic>
        <p:nvPicPr>
          <p:cNvPr id="7" name="Onlinemedia 6" descr="Strafworp 4">
            <a:hlinkClick r:id="" action="ppaction://media"/>
            <a:extLst>
              <a:ext uri="{FF2B5EF4-FFF2-40B4-BE49-F238E27FC236}">
                <a16:creationId xmlns:a16="http://schemas.microsoft.com/office/drawing/2014/main" xmlns="" id="{4264AAC5-155D-AD45-B028-4F8F86C5C560}"/>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61808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xmlns="" id="{F82DF792-FC0E-4F81-A745-0D12B7429B0B}"/>
              </a:ext>
            </a:extLst>
          </p:cNvPr>
          <p:cNvSpPr>
            <a:spLocks noGrp="1"/>
          </p:cNvSpPr>
          <p:nvPr>
            <p:ph type="sldNum" sz="quarter" idx="12"/>
          </p:nvPr>
        </p:nvSpPr>
        <p:spPr/>
        <p:txBody>
          <a:bodyPr/>
          <a:lstStyle/>
          <a:p>
            <a:fld id="{C794A028-16E5-4433-82A8-E5F8AFB86559}" type="slidenum">
              <a:rPr lang="nl-NL" smtClean="0"/>
              <a:t>26</a:t>
            </a:fld>
            <a:endParaRPr lang="nl-NL"/>
          </a:p>
        </p:txBody>
      </p:sp>
      <p:pic>
        <p:nvPicPr>
          <p:cNvPr id="7" name="Onlinemedia 6" descr="Strafworp (5)">
            <a:hlinkClick r:id="" action="ppaction://media"/>
            <a:extLst>
              <a:ext uri="{FF2B5EF4-FFF2-40B4-BE49-F238E27FC236}">
                <a16:creationId xmlns:a16="http://schemas.microsoft.com/office/drawing/2014/main" xmlns="" id="{E857FA75-2B6E-5B40-B7F0-F5469B74CD26}"/>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2549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9080EE-1DF5-466C-A225-576732238D00}"/>
              </a:ext>
            </a:extLst>
          </p:cNvPr>
          <p:cNvSpPr>
            <a:spLocks noGrp="1"/>
          </p:cNvSpPr>
          <p:nvPr>
            <p:ph type="title"/>
          </p:nvPr>
        </p:nvSpPr>
        <p:spPr/>
        <p:txBody>
          <a:bodyPr/>
          <a:lstStyle/>
          <a:p>
            <a:r>
              <a:rPr lang="nl-NL" dirty="0"/>
              <a:t>Strafworp = geen strafworp</a:t>
            </a:r>
          </a:p>
        </p:txBody>
      </p:sp>
      <p:sp>
        <p:nvSpPr>
          <p:cNvPr id="4" name="Tijdelijke aanduiding voor dianummer 3">
            <a:extLst>
              <a:ext uri="{FF2B5EF4-FFF2-40B4-BE49-F238E27FC236}">
                <a16:creationId xmlns:a16="http://schemas.microsoft.com/office/drawing/2014/main" xmlns="" id="{F82DF792-FC0E-4F81-A745-0D12B7429B0B}"/>
              </a:ext>
            </a:extLst>
          </p:cNvPr>
          <p:cNvSpPr>
            <a:spLocks noGrp="1"/>
          </p:cNvSpPr>
          <p:nvPr>
            <p:ph type="sldNum" sz="quarter" idx="12"/>
          </p:nvPr>
        </p:nvSpPr>
        <p:spPr/>
        <p:txBody>
          <a:bodyPr/>
          <a:lstStyle/>
          <a:p>
            <a:fld id="{C794A028-16E5-4433-82A8-E5F8AFB86559}" type="slidenum">
              <a:rPr lang="nl-NL" smtClean="0"/>
              <a:t>27</a:t>
            </a:fld>
            <a:endParaRPr lang="nl-NL"/>
          </a:p>
        </p:txBody>
      </p:sp>
      <p:pic>
        <p:nvPicPr>
          <p:cNvPr id="7" name="Onlinemedia 6" descr="Geen strafworp 1">
            <a:hlinkClick r:id="" action="ppaction://media"/>
            <a:extLst>
              <a:ext uri="{FF2B5EF4-FFF2-40B4-BE49-F238E27FC236}">
                <a16:creationId xmlns:a16="http://schemas.microsoft.com/office/drawing/2014/main" xmlns="" id="{86F2D5B3-1D12-7A44-B169-31DA22CFD009}"/>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9167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8F96A6F-8ADB-4329-8661-EFE7155830FD}"/>
              </a:ext>
            </a:extLst>
          </p:cNvPr>
          <p:cNvSpPr>
            <a:spLocks noGrp="1"/>
          </p:cNvSpPr>
          <p:nvPr>
            <p:ph type="ctrTitle"/>
          </p:nvPr>
        </p:nvSpPr>
        <p:spPr/>
        <p:txBody>
          <a:bodyPr/>
          <a:lstStyle/>
          <a:p>
            <a:r>
              <a:rPr lang="nl-NL" dirty="0"/>
              <a:t>Vrije worpen</a:t>
            </a:r>
          </a:p>
        </p:txBody>
      </p:sp>
    </p:spTree>
    <p:extLst>
      <p:ext uri="{BB962C8B-B14F-4D97-AF65-F5344CB8AC3E}">
        <p14:creationId xmlns:p14="http://schemas.microsoft.com/office/powerpoint/2010/main" val="284805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Vrije worp nemen</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29</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66812"/>
            <a:ext cx="7921626" cy="3729188"/>
          </a:xfrm>
        </p:spPr>
        <p:txBody>
          <a:bodyPr/>
          <a:lstStyle/>
          <a:p>
            <a:pPr marL="0" indent="0">
              <a:buNone/>
            </a:pPr>
            <a:endParaRPr lang="nl-NL" dirty="0"/>
          </a:p>
          <a:p>
            <a:pPr marL="0" indent="0">
              <a:buNone/>
            </a:pPr>
            <a:r>
              <a:rPr lang="nl-NL" dirty="0"/>
              <a:t>Een vrije bal wordt genomen op de plaats </a:t>
            </a:r>
            <a:r>
              <a:rPr lang="nl-NL" b="1" dirty="0"/>
              <a:t>waar de bal is</a:t>
            </a:r>
            <a:r>
              <a:rPr lang="nl-NL" dirty="0"/>
              <a:t>,</a:t>
            </a:r>
            <a:r>
              <a:rPr lang="nl-NL" b="1" dirty="0"/>
              <a:t> </a:t>
            </a:r>
            <a:r>
              <a:rPr lang="nl-NL" dirty="0"/>
              <a:t>behalve :</a:t>
            </a:r>
          </a:p>
          <a:p>
            <a:pPr marL="342900" indent="-342900">
              <a:buAutoNum type="arabicPeriod"/>
            </a:pPr>
            <a:r>
              <a:rPr lang="nl-NL" dirty="0"/>
              <a:t>Bij een overtreding </a:t>
            </a:r>
            <a:r>
              <a:rPr lang="nl-NL" b="1" dirty="0"/>
              <a:t>binnen de 2 meter</a:t>
            </a:r>
            <a:r>
              <a:rPr lang="nl-NL" dirty="0"/>
              <a:t>. De vrije bal wordt dan genomen op de 2-meterlijn.</a:t>
            </a:r>
          </a:p>
          <a:p>
            <a:pPr marL="342900" indent="-342900">
              <a:buAutoNum type="arabicPeriod"/>
            </a:pPr>
            <a:r>
              <a:rPr lang="nl-NL" dirty="0"/>
              <a:t>Waar de regels anders bepalen (zoals bv. een doelworp, hoekworp, strafworp)</a:t>
            </a:r>
          </a:p>
          <a:p>
            <a:pPr marL="342900" indent="-342900">
              <a:buAutoNum type="arabicPeriod"/>
            </a:pPr>
            <a:endParaRPr lang="nl-NL" dirty="0"/>
          </a:p>
          <a:p>
            <a:pPr marL="0" indent="0">
              <a:buNone/>
            </a:pPr>
            <a:r>
              <a:rPr lang="nl-NL" dirty="0"/>
              <a:t>Dit kan snel leiden tot een break!</a:t>
            </a:r>
          </a:p>
        </p:txBody>
      </p:sp>
    </p:spTree>
    <p:extLst>
      <p:ext uri="{BB962C8B-B14F-4D97-AF65-F5344CB8AC3E}">
        <p14:creationId xmlns:p14="http://schemas.microsoft.com/office/powerpoint/2010/main" val="16441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D03BD57-F790-450B-AAC0-584DB230ACF3}"/>
              </a:ext>
            </a:extLst>
          </p:cNvPr>
          <p:cNvSpPr>
            <a:spLocks noGrp="1"/>
          </p:cNvSpPr>
          <p:nvPr>
            <p:ph type="ctrTitle"/>
          </p:nvPr>
        </p:nvSpPr>
        <p:spPr/>
        <p:txBody>
          <a:bodyPr/>
          <a:lstStyle/>
          <a:p>
            <a:r>
              <a:rPr lang="nl-NL" dirty="0"/>
              <a:t>Speeltijden, veld en time-out</a:t>
            </a:r>
          </a:p>
        </p:txBody>
      </p:sp>
    </p:spTree>
    <p:extLst>
      <p:ext uri="{BB962C8B-B14F-4D97-AF65-F5344CB8AC3E}">
        <p14:creationId xmlns:p14="http://schemas.microsoft.com/office/powerpoint/2010/main" val="15286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228D40-54BF-46B0-A8A6-E835F1AF047D}"/>
              </a:ext>
            </a:extLst>
          </p:cNvPr>
          <p:cNvSpPr>
            <a:spLocks noGrp="1"/>
          </p:cNvSpPr>
          <p:nvPr>
            <p:ph type="title"/>
          </p:nvPr>
        </p:nvSpPr>
        <p:spPr/>
        <p:txBody>
          <a:bodyPr/>
          <a:lstStyle/>
          <a:p>
            <a:r>
              <a:rPr lang="nl-NL" dirty="0"/>
              <a:t>Vrije worp op plaats van overtreding</a:t>
            </a:r>
          </a:p>
        </p:txBody>
      </p:sp>
      <p:sp>
        <p:nvSpPr>
          <p:cNvPr id="4" name="Tijdelijke aanduiding voor dianummer 3">
            <a:extLst>
              <a:ext uri="{FF2B5EF4-FFF2-40B4-BE49-F238E27FC236}">
                <a16:creationId xmlns:a16="http://schemas.microsoft.com/office/drawing/2014/main" xmlns="" id="{810E805C-847E-42E1-8B46-467DD44F2981}"/>
              </a:ext>
            </a:extLst>
          </p:cNvPr>
          <p:cNvSpPr>
            <a:spLocks noGrp="1"/>
          </p:cNvSpPr>
          <p:nvPr>
            <p:ph type="sldNum" sz="quarter" idx="12"/>
          </p:nvPr>
        </p:nvSpPr>
        <p:spPr/>
        <p:txBody>
          <a:bodyPr/>
          <a:lstStyle/>
          <a:p>
            <a:fld id="{C794A028-16E5-4433-82A8-E5F8AFB86559}" type="slidenum">
              <a:rPr lang="nl-NL" smtClean="0"/>
              <a:t>30</a:t>
            </a:fld>
            <a:endParaRPr lang="nl-NL"/>
          </a:p>
        </p:txBody>
      </p:sp>
      <p:pic>
        <p:nvPicPr>
          <p:cNvPr id="8" name="Onlinemedia 7" descr="Een vrije bal wordt genomen op de plaats waar de bal is (2)">
            <a:hlinkClick r:id="" action="ppaction://media"/>
            <a:extLst>
              <a:ext uri="{FF2B5EF4-FFF2-40B4-BE49-F238E27FC236}">
                <a16:creationId xmlns:a16="http://schemas.microsoft.com/office/drawing/2014/main" xmlns="" id="{742C3041-B56D-DD47-AF13-50122CA10F58}"/>
              </a:ext>
            </a:extLst>
          </p:cNvPr>
          <p:cNvPicPr>
            <a:picLocks noRot="1" noChangeAspect="1"/>
          </p:cNvPicPr>
          <p:nvPr>
            <a:videoFile r:link="rId1"/>
          </p:nvPr>
        </p:nvPicPr>
        <p:blipFill>
          <a:blip r:embed="rId3"/>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367710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4D8E24-0FED-4F15-8ADB-5F724F1B77BC}"/>
              </a:ext>
            </a:extLst>
          </p:cNvPr>
          <p:cNvSpPr>
            <a:spLocks noGrp="1"/>
          </p:cNvSpPr>
          <p:nvPr>
            <p:ph type="title"/>
          </p:nvPr>
        </p:nvSpPr>
        <p:spPr/>
        <p:txBody>
          <a:bodyPr/>
          <a:lstStyle/>
          <a:p>
            <a:r>
              <a:rPr lang="nl-NL" dirty="0"/>
              <a:t>Vrije worp op plaats van overtreding</a:t>
            </a:r>
          </a:p>
        </p:txBody>
      </p:sp>
      <p:sp>
        <p:nvSpPr>
          <p:cNvPr id="4" name="Tijdelijke aanduiding voor dianummer 3">
            <a:extLst>
              <a:ext uri="{FF2B5EF4-FFF2-40B4-BE49-F238E27FC236}">
                <a16:creationId xmlns:a16="http://schemas.microsoft.com/office/drawing/2014/main" xmlns="" id="{97036B60-4135-4B67-8CA9-09E46CC81BC4}"/>
              </a:ext>
            </a:extLst>
          </p:cNvPr>
          <p:cNvSpPr>
            <a:spLocks noGrp="1"/>
          </p:cNvSpPr>
          <p:nvPr>
            <p:ph type="sldNum" sz="quarter" idx="12"/>
          </p:nvPr>
        </p:nvSpPr>
        <p:spPr/>
        <p:txBody>
          <a:bodyPr/>
          <a:lstStyle/>
          <a:p>
            <a:fld id="{C794A028-16E5-4433-82A8-E5F8AFB86559}" type="slidenum">
              <a:rPr lang="nl-NL" smtClean="0"/>
              <a:t>31</a:t>
            </a:fld>
            <a:endParaRPr lang="nl-NL"/>
          </a:p>
        </p:txBody>
      </p:sp>
      <p:pic>
        <p:nvPicPr>
          <p:cNvPr id="8" name="Onlinemedia 7" descr="Een vrije bal wordt genomen op de plaats waar de bal is (4)">
            <a:hlinkClick r:id="" action="ppaction://media"/>
            <a:extLst>
              <a:ext uri="{FF2B5EF4-FFF2-40B4-BE49-F238E27FC236}">
                <a16:creationId xmlns:a16="http://schemas.microsoft.com/office/drawing/2014/main" xmlns="" id="{61474993-9B81-9D45-9864-158173631EFC}"/>
              </a:ext>
            </a:extLst>
          </p:cNvPr>
          <p:cNvPicPr>
            <a:picLocks noRot="1" noChangeAspect="1"/>
          </p:cNvPicPr>
          <p:nvPr>
            <a:videoFile r:link="rId1"/>
          </p:nvPr>
        </p:nvPicPr>
        <p:blipFill>
          <a:blip r:embed="rId3"/>
          <a:stretch>
            <a:fillRect/>
          </a:stretch>
        </p:blipFill>
        <p:spPr>
          <a:xfrm>
            <a:off x="1524000" y="1288852"/>
            <a:ext cx="6096000" cy="3429000"/>
          </a:xfrm>
          <a:prstGeom prst="rect">
            <a:avLst/>
          </a:prstGeom>
        </p:spPr>
      </p:pic>
    </p:spTree>
    <p:extLst>
      <p:ext uri="{BB962C8B-B14F-4D97-AF65-F5344CB8AC3E}">
        <p14:creationId xmlns:p14="http://schemas.microsoft.com/office/powerpoint/2010/main" val="36437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Vrije worp buiten de 6 meter</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32</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555942"/>
          </a:xfrm>
        </p:spPr>
        <p:txBody>
          <a:bodyPr/>
          <a:lstStyle/>
          <a:p>
            <a:pPr marL="0" indent="0">
              <a:buNone/>
            </a:pPr>
            <a:r>
              <a:rPr lang="nl-NL" dirty="0"/>
              <a:t>De speler mag als hij een vrije worp krijgt </a:t>
            </a:r>
            <a:r>
              <a:rPr lang="nl-NL" u="sng" dirty="0"/>
              <a:t>buiten de 6-meter</a:t>
            </a:r>
            <a:r>
              <a:rPr lang="nl-NL" dirty="0"/>
              <a:t>:</a:t>
            </a:r>
          </a:p>
          <a:p>
            <a:r>
              <a:rPr lang="nl-NL" dirty="0"/>
              <a:t>In één beweging op doel </a:t>
            </a:r>
            <a:r>
              <a:rPr lang="nl-NL" b="1" dirty="0"/>
              <a:t>schieten</a:t>
            </a:r>
            <a:r>
              <a:rPr lang="nl-NL" dirty="0"/>
              <a:t> (zonder dreigen).</a:t>
            </a:r>
          </a:p>
          <a:p>
            <a:r>
              <a:rPr lang="nl-NL" dirty="0"/>
              <a:t>In één beweging </a:t>
            </a:r>
            <a:r>
              <a:rPr lang="nl-NL" b="1" dirty="0"/>
              <a:t>overspelen</a:t>
            </a:r>
            <a:r>
              <a:rPr lang="nl-NL" dirty="0"/>
              <a:t> (zonder dreigen).</a:t>
            </a:r>
          </a:p>
          <a:p>
            <a:r>
              <a:rPr lang="nl-NL" dirty="0"/>
              <a:t>De bal zichtbaar </a:t>
            </a:r>
            <a:r>
              <a:rPr lang="nl-NL" b="1" dirty="0"/>
              <a:t>opgooien</a:t>
            </a:r>
            <a:r>
              <a:rPr lang="nl-NL" dirty="0"/>
              <a:t>, of de bal </a:t>
            </a:r>
            <a:r>
              <a:rPr lang="nl-NL" b="1" dirty="0"/>
              <a:t>op het water laten vallen </a:t>
            </a:r>
            <a:r>
              <a:rPr lang="nl-NL" dirty="0"/>
              <a:t>(</a:t>
            </a:r>
            <a:r>
              <a:rPr lang="nl-NL" b="1" dirty="0">
                <a:solidFill>
                  <a:schemeClr val="accent2"/>
                </a:solidFill>
              </a:rPr>
              <a:t>duidelijk los van de hand</a:t>
            </a:r>
            <a:r>
              <a:rPr lang="nl-NL" dirty="0"/>
              <a:t>). </a:t>
            </a:r>
          </a:p>
          <a:p>
            <a:pPr marL="0" indent="0">
              <a:buNone/>
            </a:pPr>
            <a:r>
              <a:rPr lang="nl-NL" dirty="0"/>
              <a:t>Na het laatste kan de speler zelf dreigen, zwemmen met de bal, en/of schieten. De verdediger mag aanvallen zodra de bal van de hand los is. </a:t>
            </a:r>
          </a:p>
          <a:p>
            <a:pPr marL="0" indent="0">
              <a:buNone/>
            </a:pPr>
            <a:endParaRPr lang="nl-NL" dirty="0"/>
          </a:p>
          <a:p>
            <a:pPr marL="0" indent="0">
              <a:buNone/>
            </a:pPr>
            <a:r>
              <a:rPr lang="nl-NL" dirty="0"/>
              <a:t>Verkeerd nemen van de vrije worp = vrije worp tegen!</a:t>
            </a:r>
          </a:p>
          <a:p>
            <a:pPr marL="0" indent="0">
              <a:buNone/>
            </a:pPr>
            <a:endParaRPr lang="nl-NL" dirty="0"/>
          </a:p>
          <a:p>
            <a:pPr marL="0" indent="0">
              <a:buNone/>
            </a:pPr>
            <a:r>
              <a:rPr lang="nl-NL" dirty="0"/>
              <a:t>Let op: de bal draaien op de hand is verkeerd, net als dreigen en dan passen!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877179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Vrije worp nemen</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33</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De speler mag als hij een vrije worp krijgt </a:t>
            </a:r>
            <a:r>
              <a:rPr lang="nl-NL" u="sng" dirty="0"/>
              <a:t>binnen de 6-meter</a:t>
            </a:r>
            <a:r>
              <a:rPr lang="nl-NL" dirty="0"/>
              <a:t>:</a:t>
            </a:r>
          </a:p>
          <a:p>
            <a:r>
              <a:rPr lang="nl-NL" dirty="0"/>
              <a:t>In één beweging overspelen (zonder dreigen).</a:t>
            </a:r>
          </a:p>
          <a:p>
            <a:r>
              <a:rPr lang="nl-NL" dirty="0"/>
              <a:t>De bal zichtbaar </a:t>
            </a:r>
            <a:r>
              <a:rPr lang="nl-NL" b="1" dirty="0"/>
              <a:t>opgooien</a:t>
            </a:r>
            <a:r>
              <a:rPr lang="nl-NL" dirty="0"/>
              <a:t>, of de bal </a:t>
            </a:r>
            <a:r>
              <a:rPr lang="nl-NL" b="1" dirty="0"/>
              <a:t>op het water laten vallen </a:t>
            </a:r>
            <a:r>
              <a:rPr lang="nl-NL" dirty="0"/>
              <a:t>(</a:t>
            </a:r>
            <a:r>
              <a:rPr lang="nl-NL" b="1" dirty="0">
                <a:solidFill>
                  <a:schemeClr val="accent2"/>
                </a:solidFill>
              </a:rPr>
              <a:t>duidelijk los van de hand</a:t>
            </a:r>
            <a:r>
              <a:rPr lang="nl-NL" dirty="0"/>
              <a:t>). </a:t>
            </a:r>
          </a:p>
          <a:p>
            <a:pPr marL="0" indent="0">
              <a:buNone/>
            </a:pPr>
            <a:r>
              <a:rPr lang="nl-NL" dirty="0"/>
              <a:t>Na het laatste kan de speler zelf zwemmen met de bal, maar </a:t>
            </a:r>
            <a:r>
              <a:rPr lang="nl-NL" b="1" dirty="0">
                <a:solidFill>
                  <a:schemeClr val="accent2"/>
                </a:solidFill>
              </a:rPr>
              <a:t>niet zelf scoren</a:t>
            </a:r>
            <a:r>
              <a:rPr lang="nl-NL" dirty="0"/>
              <a:t>. </a:t>
            </a:r>
            <a:r>
              <a:rPr lang="nl-NL" b="1" dirty="0">
                <a:solidFill>
                  <a:schemeClr val="accent2"/>
                </a:solidFill>
              </a:rPr>
              <a:t>De bal moet dus nog overgespeeld worden.</a:t>
            </a:r>
            <a:r>
              <a:rPr lang="nl-NL" dirty="0"/>
              <a:t> De verdediger mag aanvallen zodra de bal van de hand los is. </a:t>
            </a:r>
          </a:p>
          <a:p>
            <a:pPr marL="0" indent="0">
              <a:buNone/>
            </a:pPr>
            <a:endParaRPr lang="nl-NL" dirty="0"/>
          </a:p>
          <a:p>
            <a:pPr marL="0" indent="0">
              <a:buNone/>
            </a:pPr>
            <a:r>
              <a:rPr lang="nl-NL" dirty="0"/>
              <a:t>Ook hier:</a:t>
            </a:r>
          </a:p>
          <a:p>
            <a:pPr marL="0" indent="0">
              <a:buNone/>
            </a:pPr>
            <a:r>
              <a:rPr lang="nl-NL" dirty="0"/>
              <a:t>Verkeerd nemen van de vrije worp = vrije worp tegen!</a:t>
            </a:r>
          </a:p>
          <a:p>
            <a:pPr marL="0" indent="0">
              <a:buNone/>
            </a:pPr>
            <a:endParaRPr lang="nl-NL" dirty="0"/>
          </a:p>
        </p:txBody>
      </p:sp>
    </p:spTree>
    <p:extLst>
      <p:ext uri="{BB962C8B-B14F-4D97-AF65-F5344CB8AC3E}">
        <p14:creationId xmlns:p14="http://schemas.microsoft.com/office/powerpoint/2010/main" val="1130107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Binnen of buiten de 6 meter?</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34</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Voor een vrije worp buiten de 6 meter moet:</a:t>
            </a:r>
          </a:p>
          <a:p>
            <a:r>
              <a:rPr lang="nl-NL" dirty="0"/>
              <a:t>De overtreding gemaakt worden buiten de 6 meter</a:t>
            </a:r>
          </a:p>
          <a:p>
            <a:pPr marL="0" indent="0">
              <a:buNone/>
            </a:pPr>
            <a:r>
              <a:rPr lang="nl-NL" b="1" dirty="0"/>
              <a:t>EN</a:t>
            </a:r>
          </a:p>
          <a:p>
            <a:r>
              <a:rPr lang="nl-NL" dirty="0"/>
              <a:t>De bal buiten de 6 meter zijn blijven liggen (bal nemen waar hij ligt)</a:t>
            </a:r>
          </a:p>
          <a:p>
            <a:pPr marL="0" indent="0">
              <a:buNone/>
            </a:pPr>
            <a:endParaRPr lang="nl-NL" dirty="0"/>
          </a:p>
          <a:p>
            <a:pPr marL="0" indent="0">
              <a:buNone/>
            </a:pPr>
            <a:r>
              <a:rPr lang="nl-NL" dirty="0"/>
              <a:t>Scheidsrechter geeft dit bij twijfel aan door een </a:t>
            </a:r>
            <a:r>
              <a:rPr lang="nl-NL" b="1" dirty="0"/>
              <a:t>hand op te steken </a:t>
            </a:r>
            <a:r>
              <a:rPr lang="nl-NL" dirty="0"/>
              <a:t>(tussen 6 en 8 meter van het doel). </a:t>
            </a:r>
          </a:p>
          <a:p>
            <a:pPr marL="0" indent="0">
              <a:buNone/>
            </a:pPr>
            <a:endParaRPr lang="nl-NL" dirty="0"/>
          </a:p>
        </p:txBody>
      </p:sp>
    </p:spTree>
    <p:extLst>
      <p:ext uri="{BB962C8B-B14F-4D97-AF65-F5344CB8AC3E}">
        <p14:creationId xmlns:p14="http://schemas.microsoft.com/office/powerpoint/2010/main" val="3152679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Verkeerd nemen vrije worp</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35</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6" y="1176048"/>
            <a:ext cx="8137277" cy="3729188"/>
          </a:xfrm>
        </p:spPr>
        <p:txBody>
          <a:bodyPr/>
          <a:lstStyle/>
          <a:p>
            <a:pPr marL="0" indent="0">
              <a:spcAft>
                <a:spcPts val="200"/>
              </a:spcAft>
              <a:buNone/>
            </a:pPr>
            <a:r>
              <a:rPr lang="nl-NL" dirty="0"/>
              <a:t>Er wordt veel strenger gefloten voor het foutief nemen van een vrije worp, bijvoorbeeld:</a:t>
            </a:r>
          </a:p>
          <a:p>
            <a:pPr>
              <a:spcAft>
                <a:spcPts val="200"/>
              </a:spcAft>
              <a:buFontTx/>
              <a:buChar char="-"/>
            </a:pPr>
            <a:r>
              <a:rPr lang="nl-NL" dirty="0"/>
              <a:t>Lang wachten (tijdrekken)</a:t>
            </a:r>
          </a:p>
          <a:p>
            <a:pPr>
              <a:spcAft>
                <a:spcPts val="200"/>
              </a:spcAft>
              <a:buFontTx/>
              <a:buChar char="-"/>
            </a:pPr>
            <a:r>
              <a:rPr lang="nl-NL" dirty="0"/>
              <a:t>Dreigen met de bal op de hand (ook dummy-passes tellen als dreigen)</a:t>
            </a:r>
          </a:p>
          <a:p>
            <a:pPr>
              <a:spcAft>
                <a:spcPts val="200"/>
              </a:spcAft>
              <a:buFontTx/>
              <a:buChar char="-"/>
            </a:pPr>
            <a:r>
              <a:rPr lang="nl-NL" dirty="0"/>
              <a:t>Lopen of naar voren bewegen met de bal op de hand</a:t>
            </a:r>
          </a:p>
          <a:p>
            <a:pPr>
              <a:spcAft>
                <a:spcPts val="200"/>
              </a:spcAft>
              <a:buFontTx/>
              <a:buChar char="-"/>
            </a:pPr>
            <a:r>
              <a:rPr lang="nl-NL" dirty="0"/>
              <a:t>Bal draaien op de hand</a:t>
            </a:r>
          </a:p>
          <a:p>
            <a:pPr marL="0" indent="0">
              <a:spcAft>
                <a:spcPts val="200"/>
              </a:spcAft>
              <a:buNone/>
            </a:pPr>
            <a:r>
              <a:rPr lang="nl-NL" dirty="0"/>
              <a:t>Straf is een vrije worp tegen!</a:t>
            </a:r>
          </a:p>
          <a:p>
            <a:pPr marL="0" indent="0">
              <a:spcAft>
                <a:spcPts val="200"/>
              </a:spcAft>
              <a:buNone/>
            </a:pPr>
            <a:endParaRPr lang="nl-NL" dirty="0"/>
          </a:p>
          <a:p>
            <a:pPr marL="0" indent="0">
              <a:spcAft>
                <a:spcPts val="200"/>
              </a:spcAft>
              <a:buNone/>
            </a:pPr>
            <a:r>
              <a:rPr lang="nl-NL" dirty="0"/>
              <a:t>Wat mag wel:</a:t>
            </a:r>
          </a:p>
          <a:p>
            <a:pPr>
              <a:spcAft>
                <a:spcPts val="200"/>
              </a:spcAft>
              <a:buFontTx/>
              <a:buChar char="-"/>
            </a:pPr>
            <a:r>
              <a:rPr lang="nl-NL" dirty="0"/>
              <a:t>Passen of schieten in 1 beweging (let op binnen/buiten 6 m)</a:t>
            </a:r>
          </a:p>
          <a:p>
            <a:pPr>
              <a:spcAft>
                <a:spcPts val="200"/>
              </a:spcAft>
              <a:buFontTx/>
              <a:buChar char="-"/>
            </a:pPr>
            <a:r>
              <a:rPr lang="nl-NL" dirty="0"/>
              <a:t>Opwerpen of laten vallen van de bal (bal is dan genomen, tijd loopt en verdediger mag aanvallen)</a:t>
            </a:r>
          </a:p>
          <a:p>
            <a:pPr marL="0" indent="0">
              <a:spcAft>
                <a:spcPts val="200"/>
              </a:spcAft>
              <a:buNone/>
            </a:pPr>
            <a:endParaRPr lang="nl-NL" dirty="0"/>
          </a:p>
          <a:p>
            <a:pPr marL="0" indent="0">
              <a:spcAft>
                <a:spcPts val="200"/>
              </a:spcAft>
              <a:buNone/>
            </a:pPr>
            <a:r>
              <a:rPr lang="nl-NL" b="1" dirty="0"/>
              <a:t>Let op: dit geldt ook bij een doelworp!</a:t>
            </a:r>
          </a:p>
          <a:p>
            <a:pPr marL="0" indent="0">
              <a:spcAft>
                <a:spcPts val="200"/>
              </a:spcAft>
              <a:buNone/>
            </a:pPr>
            <a:endParaRPr lang="nl-NL" dirty="0"/>
          </a:p>
          <a:p>
            <a:pPr marL="0" indent="0">
              <a:spcAft>
                <a:spcPts val="200"/>
              </a:spcAft>
              <a:buNone/>
            </a:pPr>
            <a:r>
              <a:rPr lang="nl-NL" b="1" dirty="0"/>
              <a:t>Verkeerd genomen herbegin na een doelpunt wordt overgenomen, dus daarbij geen vrije worp tegen!</a:t>
            </a:r>
          </a:p>
        </p:txBody>
      </p:sp>
    </p:spTree>
    <p:extLst>
      <p:ext uri="{BB962C8B-B14F-4D97-AF65-F5344CB8AC3E}">
        <p14:creationId xmlns:p14="http://schemas.microsoft.com/office/powerpoint/2010/main" val="2201907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B4656F1-F1CC-4B8A-AE3E-49B87CF68A2B}"/>
              </a:ext>
            </a:extLst>
          </p:cNvPr>
          <p:cNvSpPr>
            <a:spLocks noGrp="1"/>
          </p:cNvSpPr>
          <p:nvPr>
            <p:ph type="title"/>
          </p:nvPr>
        </p:nvSpPr>
        <p:spPr>
          <a:xfrm>
            <a:off x="611187" y="288000"/>
            <a:ext cx="7427913" cy="878813"/>
          </a:xfrm>
        </p:spPr>
        <p:txBody>
          <a:bodyPr/>
          <a:lstStyle/>
          <a:p>
            <a:r>
              <a:rPr lang="nl-NL" dirty="0"/>
              <a:t>Signaal vrije worp buiten de 6-meter</a:t>
            </a:r>
          </a:p>
        </p:txBody>
      </p:sp>
      <p:sp>
        <p:nvSpPr>
          <p:cNvPr id="4" name="Tijdelijke aanduiding voor dianummer 3">
            <a:extLst>
              <a:ext uri="{FF2B5EF4-FFF2-40B4-BE49-F238E27FC236}">
                <a16:creationId xmlns:a16="http://schemas.microsoft.com/office/drawing/2014/main" xmlns="" id="{90D49C38-8867-4102-BD9E-2E177B53D6A3}"/>
              </a:ext>
            </a:extLst>
          </p:cNvPr>
          <p:cNvSpPr>
            <a:spLocks noGrp="1"/>
          </p:cNvSpPr>
          <p:nvPr>
            <p:ph type="sldNum" sz="quarter" idx="12"/>
          </p:nvPr>
        </p:nvSpPr>
        <p:spPr/>
        <p:txBody>
          <a:bodyPr/>
          <a:lstStyle/>
          <a:p>
            <a:fld id="{C794A028-16E5-4433-82A8-E5F8AFB86559}" type="slidenum">
              <a:rPr lang="nl-NL" smtClean="0"/>
              <a:t>36</a:t>
            </a:fld>
            <a:endParaRPr lang="nl-NL"/>
          </a:p>
        </p:txBody>
      </p:sp>
      <p:pic>
        <p:nvPicPr>
          <p:cNvPr id="7" name="Tijdelijke aanduiding voor inhoud 6">
            <a:extLst>
              <a:ext uri="{FF2B5EF4-FFF2-40B4-BE49-F238E27FC236}">
                <a16:creationId xmlns:a16="http://schemas.microsoft.com/office/drawing/2014/main" xmlns="" id="{454C8661-E06E-496F-8DD7-A02CCA7C0A0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104901" y="948943"/>
            <a:ext cx="7427912" cy="4191707"/>
          </a:xfrm>
        </p:spPr>
      </p:pic>
    </p:spTree>
    <p:extLst>
      <p:ext uri="{BB962C8B-B14F-4D97-AF65-F5344CB8AC3E}">
        <p14:creationId xmlns:p14="http://schemas.microsoft.com/office/powerpoint/2010/main" val="3303540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8C5ED20-3C28-4019-939F-810AFA124CC1}"/>
              </a:ext>
            </a:extLst>
          </p:cNvPr>
          <p:cNvSpPr>
            <a:spLocks noGrp="1"/>
          </p:cNvSpPr>
          <p:nvPr>
            <p:ph type="title"/>
          </p:nvPr>
        </p:nvSpPr>
        <p:spPr/>
        <p:txBody>
          <a:bodyPr/>
          <a:lstStyle/>
          <a:p>
            <a:r>
              <a:rPr lang="nl-NL" dirty="0"/>
              <a:t>Vrije worp buiten 6 meter</a:t>
            </a:r>
          </a:p>
        </p:txBody>
      </p:sp>
      <p:sp>
        <p:nvSpPr>
          <p:cNvPr id="4" name="Tijdelijke aanduiding voor dianummer 3">
            <a:extLst>
              <a:ext uri="{FF2B5EF4-FFF2-40B4-BE49-F238E27FC236}">
                <a16:creationId xmlns:a16="http://schemas.microsoft.com/office/drawing/2014/main" xmlns="" id="{278A9E1F-49EF-465C-B3FE-BFCC0EBAF1F7}"/>
              </a:ext>
            </a:extLst>
          </p:cNvPr>
          <p:cNvSpPr>
            <a:spLocks noGrp="1"/>
          </p:cNvSpPr>
          <p:nvPr>
            <p:ph type="sldNum" sz="quarter" idx="12"/>
          </p:nvPr>
        </p:nvSpPr>
        <p:spPr/>
        <p:txBody>
          <a:bodyPr/>
          <a:lstStyle/>
          <a:p>
            <a:fld id="{C794A028-16E5-4433-82A8-E5F8AFB86559}" type="slidenum">
              <a:rPr lang="nl-NL" smtClean="0"/>
              <a:t>37</a:t>
            </a:fld>
            <a:endParaRPr lang="nl-NL"/>
          </a:p>
        </p:txBody>
      </p:sp>
      <p:pic>
        <p:nvPicPr>
          <p:cNvPr id="7" name="Onlinemedia 6" descr="Overtreding buiten de 6 meter - dreigen en schieten (1)">
            <a:hlinkClick r:id="" action="ppaction://media"/>
            <a:extLst>
              <a:ext uri="{FF2B5EF4-FFF2-40B4-BE49-F238E27FC236}">
                <a16:creationId xmlns:a16="http://schemas.microsoft.com/office/drawing/2014/main" xmlns="" id="{5A16D312-475E-B044-8734-1D3C349F7052}"/>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97516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9C10E8-D766-427A-8940-554E64E71577}"/>
              </a:ext>
            </a:extLst>
          </p:cNvPr>
          <p:cNvSpPr>
            <a:spLocks noGrp="1"/>
          </p:cNvSpPr>
          <p:nvPr>
            <p:ph type="title"/>
          </p:nvPr>
        </p:nvSpPr>
        <p:spPr/>
        <p:txBody>
          <a:bodyPr/>
          <a:lstStyle/>
          <a:p>
            <a:r>
              <a:rPr lang="nl-NL" dirty="0"/>
              <a:t>Vrije worp buiten 6 meter</a:t>
            </a:r>
          </a:p>
        </p:txBody>
      </p:sp>
      <p:sp>
        <p:nvSpPr>
          <p:cNvPr id="4" name="Tijdelijke aanduiding voor dianummer 3">
            <a:extLst>
              <a:ext uri="{FF2B5EF4-FFF2-40B4-BE49-F238E27FC236}">
                <a16:creationId xmlns:a16="http://schemas.microsoft.com/office/drawing/2014/main" xmlns="" id="{D8F06993-98DA-48AB-83E3-1562B05ADCE9}"/>
              </a:ext>
            </a:extLst>
          </p:cNvPr>
          <p:cNvSpPr>
            <a:spLocks noGrp="1"/>
          </p:cNvSpPr>
          <p:nvPr>
            <p:ph type="sldNum" sz="quarter" idx="12"/>
          </p:nvPr>
        </p:nvSpPr>
        <p:spPr/>
        <p:txBody>
          <a:bodyPr/>
          <a:lstStyle/>
          <a:p>
            <a:fld id="{C794A028-16E5-4433-82A8-E5F8AFB86559}" type="slidenum">
              <a:rPr lang="nl-NL" smtClean="0"/>
              <a:t>38</a:t>
            </a:fld>
            <a:endParaRPr lang="nl-NL"/>
          </a:p>
        </p:txBody>
      </p:sp>
      <p:pic>
        <p:nvPicPr>
          <p:cNvPr id="7" name="Onlinemedia 6" descr="Vrije worp buiten 6 met dreiging 2">
            <a:hlinkClick r:id="" action="ppaction://media"/>
            <a:extLst>
              <a:ext uri="{FF2B5EF4-FFF2-40B4-BE49-F238E27FC236}">
                <a16:creationId xmlns:a16="http://schemas.microsoft.com/office/drawing/2014/main" xmlns="" id="{E3A379FF-12DC-694D-A3DA-41BBDEA030DA}"/>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61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60D9CA-C1B1-49FE-AFE3-5323D8B81D19}"/>
              </a:ext>
            </a:extLst>
          </p:cNvPr>
          <p:cNvSpPr>
            <a:spLocks noGrp="1"/>
          </p:cNvSpPr>
          <p:nvPr>
            <p:ph type="title"/>
          </p:nvPr>
        </p:nvSpPr>
        <p:spPr/>
        <p:txBody>
          <a:bodyPr/>
          <a:lstStyle/>
          <a:p>
            <a:r>
              <a:rPr lang="nl-NL" dirty="0"/>
              <a:t>Vrije worp buiten 6 meter</a:t>
            </a:r>
          </a:p>
        </p:txBody>
      </p:sp>
      <p:sp>
        <p:nvSpPr>
          <p:cNvPr id="4" name="Tijdelijke aanduiding voor dianummer 3">
            <a:extLst>
              <a:ext uri="{FF2B5EF4-FFF2-40B4-BE49-F238E27FC236}">
                <a16:creationId xmlns:a16="http://schemas.microsoft.com/office/drawing/2014/main" xmlns="" id="{904A475D-BFF8-4635-8450-17A9838BFE1F}"/>
              </a:ext>
            </a:extLst>
          </p:cNvPr>
          <p:cNvSpPr>
            <a:spLocks noGrp="1"/>
          </p:cNvSpPr>
          <p:nvPr>
            <p:ph type="sldNum" sz="quarter" idx="12"/>
          </p:nvPr>
        </p:nvSpPr>
        <p:spPr/>
        <p:txBody>
          <a:bodyPr/>
          <a:lstStyle/>
          <a:p>
            <a:fld id="{C794A028-16E5-4433-82A8-E5F8AFB86559}" type="slidenum">
              <a:rPr lang="nl-NL" smtClean="0"/>
              <a:t>39</a:t>
            </a:fld>
            <a:endParaRPr lang="nl-NL"/>
          </a:p>
        </p:txBody>
      </p:sp>
      <p:pic>
        <p:nvPicPr>
          <p:cNvPr id="7" name="Onlinemedia 6" descr="Vrije worp buiten de 6 direct">
            <a:hlinkClick r:id="" action="ppaction://media"/>
            <a:extLst>
              <a:ext uri="{FF2B5EF4-FFF2-40B4-BE49-F238E27FC236}">
                <a16:creationId xmlns:a16="http://schemas.microsoft.com/office/drawing/2014/main" xmlns="" id="{44498DE9-1CD6-1C42-8EDE-A5F9D3FE318B}"/>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89892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Speeltijden en intervaltijden</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4</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6" y="1176048"/>
            <a:ext cx="8137277" cy="3483934"/>
          </a:xfrm>
        </p:spPr>
        <p:txBody>
          <a:bodyPr/>
          <a:lstStyle/>
          <a:p>
            <a:pPr marL="0" indent="0">
              <a:buNone/>
            </a:pPr>
            <a:r>
              <a:rPr lang="nl-NL" dirty="0">
                <a:solidFill>
                  <a:schemeClr val="accent2"/>
                </a:solidFill>
                <a:latin typeface="+mj-lt"/>
                <a:ea typeface="+mj-ea"/>
                <a:cs typeface="+mj-cs"/>
              </a:rPr>
              <a:t>De netto speeltijd blijft gelijk: </a:t>
            </a:r>
          </a:p>
          <a:p>
            <a:pPr marL="0" indent="0">
              <a:buNone/>
            </a:pPr>
            <a:r>
              <a:rPr lang="nl-NL" dirty="0"/>
              <a:t>EG: 4 x </a:t>
            </a:r>
            <a:r>
              <a:rPr lang="nl-NL" b="1" dirty="0"/>
              <a:t>4</a:t>
            </a:r>
            <a:r>
              <a:rPr lang="nl-NL" dirty="0"/>
              <a:t> min</a:t>
            </a:r>
          </a:p>
          <a:p>
            <a:pPr marL="0" indent="0">
              <a:buNone/>
            </a:pPr>
            <a:r>
              <a:rPr lang="nl-NL" dirty="0"/>
              <a:t>Regio: 4 x </a:t>
            </a:r>
            <a:r>
              <a:rPr lang="nl-NL" b="1" dirty="0"/>
              <a:t>5</a:t>
            </a:r>
            <a:r>
              <a:rPr lang="nl-NL" dirty="0"/>
              <a:t> min, dus DG, CM2-3, CJ2, BJ3, BM2</a:t>
            </a:r>
          </a:p>
          <a:p>
            <a:pPr marL="0" indent="0">
              <a:buNone/>
            </a:pPr>
            <a:r>
              <a:rPr lang="nl-NL" dirty="0"/>
              <a:t>AJ: 4 x </a:t>
            </a:r>
            <a:r>
              <a:rPr lang="nl-NL" b="1" dirty="0"/>
              <a:t>6</a:t>
            </a:r>
            <a:r>
              <a:rPr lang="nl-NL" dirty="0"/>
              <a:t> min</a:t>
            </a:r>
          </a:p>
          <a:p>
            <a:pPr marL="0" indent="0">
              <a:buNone/>
            </a:pPr>
            <a:r>
              <a:rPr lang="nl-NL" dirty="0"/>
              <a:t>CJ1, CM1, BJ2: 4 x </a:t>
            </a:r>
            <a:r>
              <a:rPr lang="nl-NL" b="1" dirty="0"/>
              <a:t>7</a:t>
            </a:r>
            <a:r>
              <a:rPr lang="nl-NL" dirty="0"/>
              <a:t> min</a:t>
            </a:r>
          </a:p>
          <a:p>
            <a:pPr marL="0" indent="0">
              <a:buNone/>
            </a:pPr>
            <a:r>
              <a:rPr lang="nl-NL" dirty="0"/>
              <a:t>BM1, BJ1, eredivisie: 4 x </a:t>
            </a:r>
            <a:r>
              <a:rPr lang="nl-NL" b="1" dirty="0"/>
              <a:t>8</a:t>
            </a:r>
            <a:r>
              <a:rPr lang="nl-NL" dirty="0"/>
              <a:t> min</a:t>
            </a:r>
          </a:p>
          <a:p>
            <a:pPr marL="0" indent="0">
              <a:buNone/>
            </a:pPr>
            <a:endParaRPr lang="nl-NL" dirty="0"/>
          </a:p>
          <a:p>
            <a:pPr marL="0" indent="0">
              <a:buNone/>
            </a:pPr>
            <a:r>
              <a:rPr lang="nl-NL" dirty="0">
                <a:solidFill>
                  <a:schemeClr val="accent2"/>
                </a:solidFill>
              </a:rPr>
              <a:t>Rust:</a:t>
            </a:r>
          </a:p>
          <a:p>
            <a:pPr marL="0" indent="0">
              <a:buNone/>
            </a:pPr>
            <a:r>
              <a:rPr lang="nl-NL" dirty="0"/>
              <a:t>Meeste teams: </a:t>
            </a:r>
            <a:r>
              <a:rPr lang="nl-NL" b="1" dirty="0"/>
              <a:t>2</a:t>
            </a:r>
            <a:r>
              <a:rPr lang="nl-NL" dirty="0"/>
              <a:t> minuten na elke periode</a:t>
            </a:r>
          </a:p>
          <a:p>
            <a:pPr marL="0" indent="0">
              <a:buNone/>
            </a:pPr>
            <a:r>
              <a:rPr lang="nl-NL" dirty="0"/>
              <a:t>Eredivisie: 2 – </a:t>
            </a:r>
            <a:r>
              <a:rPr lang="nl-NL" b="1" dirty="0"/>
              <a:t>3</a:t>
            </a:r>
            <a:r>
              <a:rPr lang="nl-NL" dirty="0"/>
              <a:t> – 2 min</a:t>
            </a:r>
          </a:p>
          <a:p>
            <a:pPr marL="0" indent="0">
              <a:buNone/>
            </a:pPr>
            <a:r>
              <a:rPr lang="nl-NL" dirty="0"/>
              <a:t/>
            </a:r>
            <a:br>
              <a:rPr lang="nl-NL" dirty="0"/>
            </a:b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1673826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7FD41C-CDCD-491A-BAE9-5983946A392B}"/>
              </a:ext>
            </a:extLst>
          </p:cNvPr>
          <p:cNvSpPr>
            <a:spLocks noGrp="1"/>
          </p:cNvSpPr>
          <p:nvPr>
            <p:ph type="title"/>
          </p:nvPr>
        </p:nvSpPr>
        <p:spPr>
          <a:xfrm>
            <a:off x="467545" y="288000"/>
            <a:ext cx="7704856" cy="878813"/>
          </a:xfrm>
        </p:spPr>
        <p:txBody>
          <a:bodyPr/>
          <a:lstStyle/>
          <a:p>
            <a:r>
              <a:rPr lang="nl-NL" dirty="0"/>
              <a:t>Vrije worp buiten 6 meter - incorrect</a:t>
            </a:r>
          </a:p>
        </p:txBody>
      </p:sp>
      <p:sp>
        <p:nvSpPr>
          <p:cNvPr id="4" name="Tijdelijke aanduiding voor dianummer 3">
            <a:extLst>
              <a:ext uri="{FF2B5EF4-FFF2-40B4-BE49-F238E27FC236}">
                <a16:creationId xmlns:a16="http://schemas.microsoft.com/office/drawing/2014/main" xmlns="" id="{101F8805-FC60-420A-9A9A-92F54867E58F}"/>
              </a:ext>
            </a:extLst>
          </p:cNvPr>
          <p:cNvSpPr>
            <a:spLocks noGrp="1"/>
          </p:cNvSpPr>
          <p:nvPr>
            <p:ph type="sldNum" sz="quarter" idx="12"/>
          </p:nvPr>
        </p:nvSpPr>
        <p:spPr/>
        <p:txBody>
          <a:bodyPr/>
          <a:lstStyle/>
          <a:p>
            <a:fld id="{C794A028-16E5-4433-82A8-E5F8AFB86559}" type="slidenum">
              <a:rPr lang="nl-NL" smtClean="0"/>
              <a:t>40</a:t>
            </a:fld>
            <a:endParaRPr lang="nl-NL"/>
          </a:p>
        </p:txBody>
      </p:sp>
      <p:pic>
        <p:nvPicPr>
          <p:cNvPr id="7" name="Onlinemedia 6" descr="Overtreding buiten de 6 meter - dreigen (1)">
            <a:hlinkClick r:id="" action="ppaction://media"/>
            <a:extLst>
              <a:ext uri="{FF2B5EF4-FFF2-40B4-BE49-F238E27FC236}">
                <a16:creationId xmlns:a16="http://schemas.microsoft.com/office/drawing/2014/main" xmlns="" id="{3CB6118A-E9E9-FC4F-92F5-0F6D81E348AD}"/>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84242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AB8497-EE80-436B-BFB0-E5588519835B}"/>
              </a:ext>
            </a:extLst>
          </p:cNvPr>
          <p:cNvSpPr>
            <a:spLocks noGrp="1"/>
          </p:cNvSpPr>
          <p:nvPr>
            <p:ph type="title"/>
          </p:nvPr>
        </p:nvSpPr>
        <p:spPr>
          <a:xfrm>
            <a:off x="611187" y="288000"/>
            <a:ext cx="7489205" cy="878813"/>
          </a:xfrm>
        </p:spPr>
        <p:txBody>
          <a:bodyPr/>
          <a:lstStyle/>
          <a:p>
            <a:r>
              <a:rPr lang="nl-NL" dirty="0"/>
              <a:t>Vrije worp buiten 6 meter - incorrect</a:t>
            </a:r>
          </a:p>
        </p:txBody>
      </p:sp>
      <p:sp>
        <p:nvSpPr>
          <p:cNvPr id="4" name="Tijdelijke aanduiding voor dianummer 3">
            <a:extLst>
              <a:ext uri="{FF2B5EF4-FFF2-40B4-BE49-F238E27FC236}">
                <a16:creationId xmlns:a16="http://schemas.microsoft.com/office/drawing/2014/main" xmlns="" id="{32DAAD6B-0AD8-4639-A5D3-3A76DA2B8E88}"/>
              </a:ext>
            </a:extLst>
          </p:cNvPr>
          <p:cNvSpPr>
            <a:spLocks noGrp="1"/>
          </p:cNvSpPr>
          <p:nvPr>
            <p:ph type="sldNum" sz="quarter" idx="12"/>
          </p:nvPr>
        </p:nvSpPr>
        <p:spPr/>
        <p:txBody>
          <a:bodyPr/>
          <a:lstStyle/>
          <a:p>
            <a:fld id="{C794A028-16E5-4433-82A8-E5F8AFB86559}" type="slidenum">
              <a:rPr lang="nl-NL" smtClean="0"/>
              <a:t>41</a:t>
            </a:fld>
            <a:endParaRPr lang="nl-NL"/>
          </a:p>
        </p:txBody>
      </p:sp>
      <p:pic>
        <p:nvPicPr>
          <p:cNvPr id="8" name="Onlinemedia 7" descr="Overtreding buiten de 6 meter - dreigen (2)">
            <a:hlinkClick r:id="" action="ppaction://media"/>
            <a:extLst>
              <a:ext uri="{FF2B5EF4-FFF2-40B4-BE49-F238E27FC236}">
                <a16:creationId xmlns:a16="http://schemas.microsoft.com/office/drawing/2014/main" xmlns="" id="{587D2F4A-4815-A143-BEB5-2789D5CB10A8}"/>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033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D6F4C34-B382-4933-8FD2-6F6E912F157E}"/>
              </a:ext>
            </a:extLst>
          </p:cNvPr>
          <p:cNvSpPr>
            <a:spLocks noGrp="1"/>
          </p:cNvSpPr>
          <p:nvPr>
            <p:ph type="title"/>
          </p:nvPr>
        </p:nvSpPr>
        <p:spPr>
          <a:xfrm>
            <a:off x="611187" y="288000"/>
            <a:ext cx="7561213" cy="878813"/>
          </a:xfrm>
        </p:spPr>
        <p:txBody>
          <a:bodyPr/>
          <a:lstStyle/>
          <a:p>
            <a:r>
              <a:rPr lang="nl-NL" dirty="0"/>
              <a:t>Vrije worp buiten 6 meter - incorrect</a:t>
            </a:r>
          </a:p>
        </p:txBody>
      </p:sp>
      <p:sp>
        <p:nvSpPr>
          <p:cNvPr id="4" name="Tijdelijke aanduiding voor dianummer 3">
            <a:extLst>
              <a:ext uri="{FF2B5EF4-FFF2-40B4-BE49-F238E27FC236}">
                <a16:creationId xmlns:a16="http://schemas.microsoft.com/office/drawing/2014/main" xmlns="" id="{3C9B68C1-856A-4B3A-B65A-FCB4F5DE93F5}"/>
              </a:ext>
            </a:extLst>
          </p:cNvPr>
          <p:cNvSpPr>
            <a:spLocks noGrp="1"/>
          </p:cNvSpPr>
          <p:nvPr>
            <p:ph type="sldNum" sz="quarter" idx="12"/>
          </p:nvPr>
        </p:nvSpPr>
        <p:spPr/>
        <p:txBody>
          <a:bodyPr/>
          <a:lstStyle/>
          <a:p>
            <a:fld id="{C794A028-16E5-4433-82A8-E5F8AFB86559}" type="slidenum">
              <a:rPr lang="nl-NL" smtClean="0"/>
              <a:t>42</a:t>
            </a:fld>
            <a:endParaRPr lang="nl-NL"/>
          </a:p>
        </p:txBody>
      </p:sp>
      <p:pic>
        <p:nvPicPr>
          <p:cNvPr id="7" name="Onlinemedia 6" descr="Vrije worp buiten 6 onjuist 4">
            <a:hlinkClick r:id="" action="ppaction://media"/>
            <a:extLst>
              <a:ext uri="{FF2B5EF4-FFF2-40B4-BE49-F238E27FC236}">
                <a16:creationId xmlns:a16="http://schemas.microsoft.com/office/drawing/2014/main" xmlns="" id="{EC03C2D5-B96B-7443-8678-40333223B6C3}"/>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9018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a:xfrm>
            <a:off x="611187" y="241819"/>
            <a:ext cx="7379637" cy="878813"/>
          </a:xfrm>
        </p:spPr>
        <p:txBody>
          <a:bodyPr/>
          <a:lstStyle/>
          <a:p>
            <a:r>
              <a:rPr lang="nl-NL" dirty="0"/>
              <a:t>Hoekworp </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43</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66812"/>
            <a:ext cx="7921626" cy="3729188"/>
          </a:xfrm>
        </p:spPr>
        <p:txBody>
          <a:bodyPr vert="horz" lIns="0" tIns="0" rIns="0" bIns="0" rtlCol="0" anchor="t">
            <a:noAutofit/>
          </a:bodyPr>
          <a:lstStyle/>
          <a:p>
            <a:pPr marL="0" indent="0">
              <a:buNone/>
            </a:pPr>
            <a:r>
              <a:rPr lang="nl-NL" dirty="0"/>
              <a:t>Voor een hoekworp geldt hetzelfde als voor een vrije worp </a:t>
            </a:r>
            <a:r>
              <a:rPr lang="nl-NL" b="1" u="sng" dirty="0"/>
              <a:t>buiten</a:t>
            </a:r>
            <a:r>
              <a:rPr lang="nl-NL" dirty="0"/>
              <a:t> de 6-meter.</a:t>
            </a:r>
          </a:p>
          <a:p>
            <a:pPr marL="0" indent="0">
              <a:buNone/>
            </a:pPr>
            <a:endParaRPr lang="nl-NL" dirty="0"/>
          </a:p>
          <a:p>
            <a:pPr marL="0" indent="0">
              <a:buNone/>
            </a:pPr>
            <a:r>
              <a:rPr lang="nl-NL" dirty="0"/>
              <a:t>Dus, je mag</a:t>
            </a:r>
          </a:p>
          <a:p>
            <a:r>
              <a:rPr lang="nl-NL" dirty="0"/>
              <a:t>In één beweging op doel </a:t>
            </a:r>
            <a:r>
              <a:rPr lang="nl-NL" b="1" dirty="0"/>
              <a:t>schieten</a:t>
            </a:r>
            <a:r>
              <a:rPr lang="nl-NL" dirty="0"/>
              <a:t> (zonder dreigen).</a:t>
            </a:r>
          </a:p>
          <a:p>
            <a:r>
              <a:rPr lang="nl-NL" dirty="0"/>
              <a:t>In één beweging </a:t>
            </a:r>
            <a:r>
              <a:rPr lang="nl-NL" b="1" dirty="0"/>
              <a:t>overspelen</a:t>
            </a:r>
            <a:r>
              <a:rPr lang="nl-NL" dirty="0"/>
              <a:t> (zonder dreigen).</a:t>
            </a:r>
          </a:p>
          <a:p>
            <a:r>
              <a:rPr lang="nl-NL" dirty="0"/>
              <a:t>De bal zichtbaar </a:t>
            </a:r>
            <a:r>
              <a:rPr lang="nl-NL" b="1" dirty="0"/>
              <a:t>opgooien</a:t>
            </a:r>
            <a:r>
              <a:rPr lang="nl-NL" dirty="0"/>
              <a:t>, of de bal </a:t>
            </a:r>
            <a:r>
              <a:rPr lang="nl-NL" b="1" dirty="0"/>
              <a:t>op het water laten vallen </a:t>
            </a:r>
            <a:r>
              <a:rPr lang="nl-NL" dirty="0"/>
              <a:t>(</a:t>
            </a:r>
            <a:r>
              <a:rPr lang="nl-NL" b="1" dirty="0">
                <a:solidFill>
                  <a:schemeClr val="accent2"/>
                </a:solidFill>
              </a:rPr>
              <a:t>duidelijk los van de hand</a:t>
            </a:r>
            <a:r>
              <a:rPr lang="nl-NL" dirty="0"/>
              <a:t>). </a:t>
            </a:r>
          </a:p>
          <a:p>
            <a:pPr marL="0" indent="0">
              <a:buNone/>
            </a:pPr>
            <a:r>
              <a:rPr lang="nl-NL" dirty="0"/>
              <a:t>Na het laatste kan de speler zelf dreigen, zwemmen met de bal, en/of schieten. De verdediger mag aanvallen zodra de bal van de hand los is. </a:t>
            </a:r>
          </a:p>
          <a:p>
            <a:pPr marL="342900" indent="-342900">
              <a:buAutoNum type="arabicPeriod"/>
            </a:pPr>
            <a:endParaRPr lang="nl-NL" dirty="0"/>
          </a:p>
          <a:p>
            <a:pPr marL="0" indent="0">
              <a:buNone/>
            </a:pPr>
            <a:endParaRPr lang="nl-NL" dirty="0">
              <a:highlight>
                <a:srgbClr val="FFFF00"/>
              </a:highlight>
            </a:endParaRPr>
          </a:p>
          <a:p>
            <a:pPr marL="0" indent="0">
              <a:buNone/>
            </a:pPr>
            <a:endParaRPr lang="nl-NL" dirty="0">
              <a:solidFill>
                <a:srgbClr val="FF0000"/>
              </a:solidFill>
              <a:highlight>
                <a:srgbClr val="FFFF00"/>
              </a:highlight>
            </a:endParaRPr>
          </a:p>
        </p:txBody>
      </p:sp>
    </p:spTree>
    <p:extLst>
      <p:ext uri="{BB962C8B-B14F-4D97-AF65-F5344CB8AC3E}">
        <p14:creationId xmlns:p14="http://schemas.microsoft.com/office/powerpoint/2010/main" val="2623663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AA9150C-72E5-4B97-800A-A00446B97D4D}"/>
              </a:ext>
            </a:extLst>
          </p:cNvPr>
          <p:cNvSpPr>
            <a:spLocks noGrp="1"/>
          </p:cNvSpPr>
          <p:nvPr>
            <p:ph type="title"/>
          </p:nvPr>
        </p:nvSpPr>
        <p:spPr/>
        <p:txBody>
          <a:bodyPr/>
          <a:lstStyle/>
          <a:p>
            <a:r>
              <a:rPr lang="nl-NL" dirty="0"/>
              <a:t>Hoekworp juist genomen</a:t>
            </a:r>
          </a:p>
        </p:txBody>
      </p:sp>
      <p:sp>
        <p:nvSpPr>
          <p:cNvPr id="4" name="Tijdelijke aanduiding voor dianummer 3">
            <a:extLst>
              <a:ext uri="{FF2B5EF4-FFF2-40B4-BE49-F238E27FC236}">
                <a16:creationId xmlns:a16="http://schemas.microsoft.com/office/drawing/2014/main" xmlns="" id="{E6B0C083-E3EA-43FE-906E-B7A70836413E}"/>
              </a:ext>
            </a:extLst>
          </p:cNvPr>
          <p:cNvSpPr>
            <a:spLocks noGrp="1"/>
          </p:cNvSpPr>
          <p:nvPr>
            <p:ph type="sldNum" sz="quarter" idx="12"/>
          </p:nvPr>
        </p:nvSpPr>
        <p:spPr/>
        <p:txBody>
          <a:bodyPr/>
          <a:lstStyle/>
          <a:p>
            <a:fld id="{C794A028-16E5-4433-82A8-E5F8AFB86559}" type="slidenum">
              <a:rPr lang="nl-NL" smtClean="0"/>
              <a:t>44</a:t>
            </a:fld>
            <a:endParaRPr lang="nl-NL"/>
          </a:p>
        </p:txBody>
      </p:sp>
      <p:pic>
        <p:nvPicPr>
          <p:cNvPr id="7" name="Onlinemedia 6" descr="Hoekworp zelf nemen - en schieten">
            <a:hlinkClick r:id="" action="ppaction://media"/>
            <a:extLst>
              <a:ext uri="{FF2B5EF4-FFF2-40B4-BE49-F238E27FC236}">
                <a16:creationId xmlns:a16="http://schemas.microsoft.com/office/drawing/2014/main" xmlns="" id="{E3FE19CD-9D8D-9C4B-AEB1-C241DECCA422}"/>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2906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E414D7-F067-493D-8D37-BF47852B23FB}"/>
              </a:ext>
            </a:extLst>
          </p:cNvPr>
          <p:cNvSpPr>
            <a:spLocks noGrp="1"/>
          </p:cNvSpPr>
          <p:nvPr>
            <p:ph type="title"/>
          </p:nvPr>
        </p:nvSpPr>
        <p:spPr/>
        <p:txBody>
          <a:bodyPr/>
          <a:lstStyle/>
          <a:p>
            <a:r>
              <a:rPr lang="nl-NL" dirty="0"/>
              <a:t>Hoekworp niet juist genomen</a:t>
            </a:r>
          </a:p>
        </p:txBody>
      </p:sp>
      <p:sp>
        <p:nvSpPr>
          <p:cNvPr id="4" name="Tijdelijke aanduiding voor dianummer 3">
            <a:extLst>
              <a:ext uri="{FF2B5EF4-FFF2-40B4-BE49-F238E27FC236}">
                <a16:creationId xmlns:a16="http://schemas.microsoft.com/office/drawing/2014/main" xmlns="" id="{7DFE5AB2-DD4A-4910-9EA0-483066233A28}"/>
              </a:ext>
            </a:extLst>
          </p:cNvPr>
          <p:cNvSpPr>
            <a:spLocks noGrp="1"/>
          </p:cNvSpPr>
          <p:nvPr>
            <p:ph type="sldNum" sz="quarter" idx="12"/>
          </p:nvPr>
        </p:nvSpPr>
        <p:spPr/>
        <p:txBody>
          <a:bodyPr/>
          <a:lstStyle/>
          <a:p>
            <a:fld id="{C794A028-16E5-4433-82A8-E5F8AFB86559}" type="slidenum">
              <a:rPr lang="nl-NL" smtClean="0"/>
              <a:t>45</a:t>
            </a:fld>
            <a:endParaRPr lang="nl-NL"/>
          </a:p>
        </p:txBody>
      </p:sp>
      <p:pic>
        <p:nvPicPr>
          <p:cNvPr id="7" name="Onlinemedia 6" descr="Hoekworp zelf nemen onjuist">
            <a:hlinkClick r:id="" action="ppaction://media"/>
            <a:extLst>
              <a:ext uri="{FF2B5EF4-FFF2-40B4-BE49-F238E27FC236}">
                <a16:creationId xmlns:a16="http://schemas.microsoft.com/office/drawing/2014/main" xmlns="" id="{EEF00D76-D407-614B-9348-90309D1580DC}"/>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3055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Niet scoren van een doelpunt</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46</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Een doelpunt mag niet worden gemaakt direct na:</a:t>
            </a:r>
          </a:p>
          <a:p>
            <a:pPr marL="342900" indent="-342900">
              <a:buAutoNum type="arabicPeriod"/>
            </a:pPr>
            <a:r>
              <a:rPr lang="nl-NL" dirty="0"/>
              <a:t>Na het opzwemmen bij de (her)start van de wedstrijd</a:t>
            </a:r>
          </a:p>
          <a:p>
            <a:pPr marL="342900" indent="-342900">
              <a:buAutoNum type="arabicPeriod"/>
            </a:pPr>
            <a:r>
              <a:rPr lang="nl-NL" dirty="0"/>
              <a:t>Herbegin na een time out</a:t>
            </a:r>
          </a:p>
          <a:p>
            <a:pPr marL="342900" indent="-342900">
              <a:buAutoNum type="arabicPeriod"/>
            </a:pPr>
            <a:r>
              <a:rPr lang="nl-NL" dirty="0"/>
              <a:t>Herbegin na een goal</a:t>
            </a:r>
          </a:p>
          <a:p>
            <a:pPr marL="342900" indent="-342900">
              <a:buAutoNum type="arabicPeriod"/>
            </a:pPr>
            <a:r>
              <a:rPr lang="nl-NL" dirty="0"/>
              <a:t>Herbegin na letsel of bloed</a:t>
            </a:r>
          </a:p>
          <a:p>
            <a:pPr marL="342900" indent="-342900">
              <a:buAutoNum type="arabicPeriod"/>
            </a:pPr>
            <a:r>
              <a:rPr lang="nl-NL" dirty="0"/>
              <a:t>Herbegin na het opzetten van een cap</a:t>
            </a:r>
          </a:p>
          <a:p>
            <a:pPr marL="342900" indent="-342900">
              <a:buAutoNum type="arabicPeriod"/>
            </a:pPr>
            <a:r>
              <a:rPr lang="nl-NL" dirty="0"/>
              <a:t>Herbegin na het opvragen door de scheidsrechter van de bal of neutrale inworp</a:t>
            </a:r>
          </a:p>
          <a:p>
            <a:pPr marL="342900" indent="-342900">
              <a:buAutoNum type="arabicPeriod"/>
            </a:pPr>
            <a:r>
              <a:rPr lang="nl-NL" dirty="0"/>
              <a:t>Herbegin nadat de bal het speelveld aan zijkant heeft verlaten</a:t>
            </a:r>
          </a:p>
          <a:p>
            <a:pPr marL="342900" indent="-342900">
              <a:buAutoNum type="arabicPeriod"/>
            </a:pPr>
            <a:r>
              <a:rPr lang="nl-NL" dirty="0"/>
              <a:t>Herbegin na ieder andere vertraging</a:t>
            </a:r>
          </a:p>
          <a:p>
            <a:pPr marL="342900" indent="-342900">
              <a:buAutoNum type="arabicPeriod"/>
            </a:pPr>
            <a:endParaRPr lang="nl-NL" dirty="0"/>
          </a:p>
          <a:p>
            <a:pPr marL="0" indent="0">
              <a:buNone/>
            </a:pPr>
            <a:r>
              <a:rPr lang="nl-NL" dirty="0"/>
              <a:t>Tenzij het herbegin </a:t>
            </a:r>
            <a:r>
              <a:rPr lang="nl-NL" b="1" dirty="0">
                <a:solidFill>
                  <a:schemeClr val="accent2"/>
                </a:solidFill>
              </a:rPr>
              <a:t>buiten de 6 meter of een hoekworp </a:t>
            </a:r>
            <a:r>
              <a:rPr lang="nl-NL" dirty="0"/>
              <a:t>is en de bal is eerst zichtbaar in het spel gebracht. </a:t>
            </a:r>
            <a:r>
              <a:rPr lang="nl-NL" b="1" dirty="0"/>
              <a:t>Dus opgooien en dan zelf schieten mag dan wel!</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837805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8ADBBF44-8C54-4B38-B208-13AC61EAA7B6}"/>
              </a:ext>
            </a:extLst>
          </p:cNvPr>
          <p:cNvSpPr>
            <a:spLocks noGrp="1"/>
          </p:cNvSpPr>
          <p:nvPr>
            <p:ph type="ctrTitle"/>
          </p:nvPr>
        </p:nvSpPr>
        <p:spPr>
          <a:xfrm>
            <a:off x="250825" y="2571750"/>
            <a:ext cx="8640000" cy="1080000"/>
          </a:xfrm>
        </p:spPr>
        <p:txBody>
          <a:bodyPr/>
          <a:lstStyle/>
          <a:p>
            <a:r>
              <a:rPr lang="nl-NL" dirty="0"/>
              <a:t>Flying </a:t>
            </a:r>
            <a:r>
              <a:rPr lang="nl-NL" dirty="0" err="1"/>
              <a:t>substitute</a:t>
            </a:r>
            <a:r>
              <a:rPr lang="nl-NL" dirty="0"/>
              <a:t/>
            </a:r>
            <a:br>
              <a:rPr lang="nl-NL" dirty="0"/>
            </a:br>
            <a:r>
              <a:rPr lang="nl-NL" dirty="0"/>
              <a:t>(vliegende wissel)</a:t>
            </a:r>
          </a:p>
        </p:txBody>
      </p:sp>
    </p:spTree>
    <p:extLst>
      <p:ext uri="{BB962C8B-B14F-4D97-AF65-F5344CB8AC3E}">
        <p14:creationId xmlns:p14="http://schemas.microsoft.com/office/powerpoint/2010/main" val="3874834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BDB12FF-B05F-4BDE-8CC9-82279209AB36}"/>
              </a:ext>
            </a:extLst>
          </p:cNvPr>
          <p:cNvSpPr>
            <a:spLocks noGrp="1"/>
          </p:cNvSpPr>
          <p:nvPr>
            <p:ph type="sldNum" sz="quarter" idx="12"/>
          </p:nvPr>
        </p:nvSpPr>
        <p:spPr/>
        <p:txBody>
          <a:bodyPr/>
          <a:lstStyle/>
          <a:p>
            <a:fld id="{C794A028-16E5-4433-82A8-E5F8AFB86559}" type="slidenum">
              <a:rPr lang="nl-NL" smtClean="0"/>
              <a:t>48</a:t>
            </a:fld>
            <a:endParaRPr lang="nl-NL"/>
          </a:p>
        </p:txBody>
      </p:sp>
      <p:sp>
        <p:nvSpPr>
          <p:cNvPr id="5" name="Content Placeholder 4">
            <a:extLst>
              <a:ext uri="{FF2B5EF4-FFF2-40B4-BE49-F238E27FC236}">
                <a16:creationId xmlns:a16="http://schemas.microsoft.com/office/drawing/2014/main" xmlns="" id="{E3452A78-18C7-4D8E-8F1C-71772131B122}"/>
              </a:ext>
            </a:extLst>
          </p:cNvPr>
          <p:cNvSpPr>
            <a:spLocks noGrp="1"/>
          </p:cNvSpPr>
          <p:nvPr>
            <p:ph sz="half" idx="1"/>
          </p:nvPr>
        </p:nvSpPr>
        <p:spPr/>
        <p:txBody>
          <a:bodyPr/>
          <a:lstStyle/>
          <a:p>
            <a:endParaRPr lang="nl-NL"/>
          </a:p>
        </p:txBody>
      </p:sp>
      <p:pic>
        <p:nvPicPr>
          <p:cNvPr id="7" name="Afbeelding 6">
            <a:extLst>
              <a:ext uri="{FF2B5EF4-FFF2-40B4-BE49-F238E27FC236}">
                <a16:creationId xmlns:a16="http://schemas.microsoft.com/office/drawing/2014/main" xmlns="" id="{4ADC210A-9B23-4F1C-8D7E-25A7B1E126E2}"/>
              </a:ext>
            </a:extLst>
          </p:cNvPr>
          <p:cNvPicPr/>
          <p:nvPr/>
        </p:nvPicPr>
        <p:blipFill rotWithShape="1">
          <a:blip r:embed="rId3" cstate="screen">
            <a:extLst>
              <a:ext uri="{28A0092B-C50C-407E-A947-70E740481C1C}">
                <a14:useLocalDpi xmlns:a14="http://schemas.microsoft.com/office/drawing/2010/main"/>
              </a:ext>
            </a:extLst>
          </a:blip>
          <a:srcRect t="-2"/>
          <a:stretch/>
        </p:blipFill>
        <p:spPr bwMode="auto">
          <a:xfrm>
            <a:off x="179513" y="117400"/>
            <a:ext cx="8712968" cy="4712631"/>
          </a:xfrm>
          <a:prstGeom prst="rect">
            <a:avLst/>
          </a:prstGeom>
          <a:ln>
            <a:noFill/>
          </a:ln>
          <a:extLst>
            <a:ext uri="{53640926-AAD7-44D8-BBD7-CCE9431645EC}">
              <a14:shadowObscured xmlns:a14="http://schemas.microsoft.com/office/drawing/2010/main"/>
            </a:ext>
          </a:extLst>
        </p:spPr>
      </p:pic>
      <p:sp>
        <p:nvSpPr>
          <p:cNvPr id="2" name="Rechthoek 1">
            <a:extLst>
              <a:ext uri="{FF2B5EF4-FFF2-40B4-BE49-F238E27FC236}">
                <a16:creationId xmlns:a16="http://schemas.microsoft.com/office/drawing/2014/main" xmlns="" id="{7AAB9591-3091-4B5C-A344-F0C0D3438CDC}"/>
              </a:ext>
            </a:extLst>
          </p:cNvPr>
          <p:cNvSpPr/>
          <p:nvPr/>
        </p:nvSpPr>
        <p:spPr>
          <a:xfrm>
            <a:off x="1907704" y="4535132"/>
            <a:ext cx="2520280" cy="1248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Flying sub area</a:t>
            </a:r>
          </a:p>
        </p:txBody>
      </p:sp>
      <p:sp>
        <p:nvSpPr>
          <p:cNvPr id="6" name="Rechthoek 5">
            <a:extLst>
              <a:ext uri="{FF2B5EF4-FFF2-40B4-BE49-F238E27FC236}">
                <a16:creationId xmlns:a16="http://schemas.microsoft.com/office/drawing/2014/main" xmlns="" id="{0EABBB8E-829C-4DD7-A395-784D71F72ECE}"/>
              </a:ext>
            </a:extLst>
          </p:cNvPr>
          <p:cNvSpPr/>
          <p:nvPr/>
        </p:nvSpPr>
        <p:spPr>
          <a:xfrm>
            <a:off x="4572000" y="4535133"/>
            <a:ext cx="2520280" cy="1248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Flying sub area</a:t>
            </a:r>
          </a:p>
        </p:txBody>
      </p:sp>
    </p:spTree>
    <p:extLst>
      <p:ext uri="{BB962C8B-B14F-4D97-AF65-F5344CB8AC3E}">
        <p14:creationId xmlns:p14="http://schemas.microsoft.com/office/powerpoint/2010/main" val="1702490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Vliegende wissel</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49</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Een vliegende wissel is een wissel langs de zijkant van het veld tijdens het spel.</a:t>
            </a:r>
          </a:p>
          <a:p>
            <a:pPr marL="0" indent="0">
              <a:buNone/>
            </a:pPr>
            <a:endParaRPr lang="nl-NL" sz="800" dirty="0"/>
          </a:p>
          <a:p>
            <a:pPr marL="0" indent="0">
              <a:buNone/>
            </a:pPr>
            <a:r>
              <a:rPr lang="nl-NL" dirty="0"/>
              <a:t>Hier mag het:</a:t>
            </a:r>
          </a:p>
          <a:p>
            <a:r>
              <a:rPr lang="nl-NL" dirty="0"/>
              <a:t>In brede zwembaden (meer dan 21 meter breed), met drijvende lijnen (bijvoorbeeld in Katwijk, Alphen, Dordrecht, Gouda).</a:t>
            </a:r>
          </a:p>
          <a:p>
            <a:r>
              <a:rPr lang="nl-NL" dirty="0"/>
              <a:t>Langs je eigen helft aan de kant van de spelersbank</a:t>
            </a:r>
          </a:p>
          <a:p>
            <a:endParaRPr lang="nl-NL" sz="800" dirty="0"/>
          </a:p>
          <a:p>
            <a:pPr marL="0" indent="0">
              <a:buNone/>
            </a:pPr>
            <a:r>
              <a:rPr lang="nl-NL" dirty="0"/>
              <a:t>Zo moet het:</a:t>
            </a:r>
          </a:p>
          <a:p>
            <a:r>
              <a:rPr lang="nl-NL" dirty="0"/>
              <a:t>De nieuwe speler gaat vanuit de hoek in het vliegende </a:t>
            </a:r>
            <a:r>
              <a:rPr lang="nl-NL" dirty="0" err="1"/>
              <a:t>wisselvak</a:t>
            </a:r>
            <a:r>
              <a:rPr lang="nl-NL" dirty="0"/>
              <a:t> liggen.</a:t>
            </a:r>
          </a:p>
          <a:p>
            <a:r>
              <a:rPr lang="nl-NL" dirty="0"/>
              <a:t>De speler die eruit gaat zwemt onder de lijn door dit vak in en komt boven water.</a:t>
            </a:r>
          </a:p>
          <a:p>
            <a:r>
              <a:rPr lang="nl-NL" dirty="0"/>
              <a:t>De twee spelers geven elkaar </a:t>
            </a:r>
            <a:r>
              <a:rPr lang="nl-NL" b="1" dirty="0"/>
              <a:t>boven water </a:t>
            </a:r>
            <a:r>
              <a:rPr lang="nl-NL" dirty="0"/>
              <a:t>een ‘high five’, zodat de scheids dit kan zien.</a:t>
            </a:r>
          </a:p>
          <a:p>
            <a:r>
              <a:rPr lang="nl-NL" dirty="0"/>
              <a:t>De nieuwe speler zwemt onder de lijn door het veld in. </a:t>
            </a:r>
          </a:p>
          <a:p>
            <a:r>
              <a:rPr lang="nl-NL" dirty="0"/>
              <a:t>De oude speler zwemt terug naar de hoek en klimt er daar pas uit. </a:t>
            </a:r>
          </a:p>
        </p:txBody>
      </p:sp>
    </p:spTree>
    <p:extLst>
      <p:ext uri="{BB962C8B-B14F-4D97-AF65-F5344CB8AC3E}">
        <p14:creationId xmlns:p14="http://schemas.microsoft.com/office/powerpoint/2010/main" val="197004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Het speelveld</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5</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6" y="1176048"/>
            <a:ext cx="7993261" cy="3729188"/>
          </a:xfrm>
        </p:spPr>
        <p:txBody>
          <a:bodyPr/>
          <a:lstStyle/>
          <a:p>
            <a:pPr marL="0" lvl="0" indent="0">
              <a:buNone/>
            </a:pPr>
            <a:r>
              <a:rPr lang="nl-NL" dirty="0"/>
              <a:t>Nieuw in het speelveld:</a:t>
            </a:r>
          </a:p>
          <a:p>
            <a:pPr lvl="0"/>
            <a:r>
              <a:rPr lang="nl-NL" dirty="0"/>
              <a:t>6-meterlijn</a:t>
            </a:r>
          </a:p>
          <a:p>
            <a:pPr lvl="0"/>
            <a:r>
              <a:rPr lang="nl-NL" dirty="0"/>
              <a:t>Vliegende wisselzone</a:t>
            </a:r>
          </a:p>
          <a:p>
            <a:pPr lvl="0"/>
            <a:endParaRPr lang="nl-NL" dirty="0"/>
          </a:p>
          <a:p>
            <a:pPr marL="0" lvl="0" indent="0">
              <a:buNone/>
            </a:pPr>
            <a:r>
              <a:rPr lang="nl-NL" dirty="0"/>
              <a:t>Aanduiding speelveld </a:t>
            </a:r>
          </a:p>
          <a:p>
            <a:pPr lvl="0"/>
            <a:r>
              <a:rPr lang="nl-NL" dirty="0"/>
              <a:t>Doellijn en middenlijn 	-	</a:t>
            </a:r>
            <a:r>
              <a:rPr lang="nl-NL" b="1" dirty="0"/>
              <a:t>witte</a:t>
            </a:r>
            <a:r>
              <a:rPr lang="nl-NL" dirty="0"/>
              <a:t> pion</a:t>
            </a:r>
          </a:p>
          <a:p>
            <a:pPr lvl="0"/>
            <a:r>
              <a:rPr lang="nl-NL" dirty="0"/>
              <a:t>2-meterlijn		-	</a:t>
            </a:r>
            <a:r>
              <a:rPr lang="nl-NL" b="1" dirty="0"/>
              <a:t>rode</a:t>
            </a:r>
            <a:r>
              <a:rPr lang="nl-NL" dirty="0"/>
              <a:t> pion</a:t>
            </a:r>
          </a:p>
          <a:p>
            <a:pPr lvl="0"/>
            <a:r>
              <a:rPr lang="nl-NL" dirty="0"/>
              <a:t>5-meterlijn		- 	</a:t>
            </a:r>
            <a:r>
              <a:rPr lang="nl-NL" b="1" dirty="0"/>
              <a:t>rode</a:t>
            </a:r>
            <a:r>
              <a:rPr lang="nl-NL" dirty="0"/>
              <a:t> pion </a:t>
            </a:r>
          </a:p>
          <a:p>
            <a:pPr lvl="0"/>
            <a:r>
              <a:rPr lang="nl-NL" dirty="0"/>
              <a:t>6-meterlijn		-	</a:t>
            </a:r>
            <a:r>
              <a:rPr lang="nl-NL" b="1" dirty="0"/>
              <a:t>gele</a:t>
            </a:r>
            <a:r>
              <a:rPr lang="nl-NL" dirty="0"/>
              <a:t> pion </a:t>
            </a:r>
          </a:p>
          <a:p>
            <a:pPr lvl="0"/>
            <a:endParaRPr lang="nl-NL" dirty="0"/>
          </a:p>
          <a:p>
            <a:pPr marL="0" lvl="0" indent="0">
              <a:buNone/>
            </a:pPr>
            <a:r>
              <a:rPr lang="nl-NL" dirty="0"/>
              <a:t>Vliegende wisselzone is minimaal 0,5 meter breed</a:t>
            </a:r>
          </a:p>
          <a:p>
            <a:pPr lvl="0"/>
            <a:endParaRPr lang="nl-NL" dirty="0"/>
          </a:p>
        </p:txBody>
      </p:sp>
    </p:spTree>
    <p:extLst>
      <p:ext uri="{BB962C8B-B14F-4D97-AF65-F5344CB8AC3E}">
        <p14:creationId xmlns:p14="http://schemas.microsoft.com/office/powerpoint/2010/main" val="3972045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Vliegende wissels</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50</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Er is geen maximum aan vliegende wissels die tegelijk mogen wisselen.</a:t>
            </a:r>
          </a:p>
          <a:p>
            <a:pPr marL="0" indent="0">
              <a:buNone/>
            </a:pPr>
            <a:r>
              <a:rPr lang="nl-NL" dirty="0"/>
              <a:t>Het is geen ‘warm-up’-gebied, dus je mag er niet eindeloos blijven liggen.</a:t>
            </a:r>
          </a:p>
          <a:p>
            <a:pPr marL="0" indent="0">
              <a:buNone/>
            </a:pPr>
            <a:endParaRPr lang="nl-NL" dirty="0"/>
          </a:p>
          <a:p>
            <a:pPr marL="0" indent="0">
              <a:buNone/>
            </a:pPr>
            <a:r>
              <a:rPr lang="nl-NL" dirty="0"/>
              <a:t>Bij een U20 of UMV moet je altijd via het </a:t>
            </a:r>
            <a:r>
              <a:rPr lang="nl-NL" dirty="0" err="1"/>
              <a:t>terugkomvak</a:t>
            </a:r>
            <a:r>
              <a:rPr lang="nl-NL" dirty="0"/>
              <a:t> of de hoek wisselen, dus nooit via een vliegende wissel.</a:t>
            </a:r>
          </a:p>
          <a:p>
            <a:pPr marL="0" indent="0">
              <a:buNone/>
            </a:pPr>
            <a:endParaRPr lang="nl-NL" dirty="0"/>
          </a:p>
          <a:p>
            <a:pPr marL="0" indent="0">
              <a:buNone/>
            </a:pPr>
            <a:r>
              <a:rPr lang="nl-NL" dirty="0"/>
              <a:t>Wisselen mag niet vlak voor het nemen van een strafworp, dus ook niet via een vliegende wissel (tenzij bij letsel of 3</a:t>
            </a:r>
            <a:r>
              <a:rPr lang="nl-NL" baseline="30000" dirty="0"/>
              <a:t>e</a:t>
            </a:r>
            <a:r>
              <a:rPr lang="nl-NL" dirty="0"/>
              <a:t> P of UMV/UMV4, en alleen in de hoek).</a:t>
            </a:r>
          </a:p>
          <a:p>
            <a:pPr marL="0" indent="0">
              <a:buNone/>
            </a:pPr>
            <a:endParaRPr lang="nl-NL" dirty="0"/>
          </a:p>
          <a:p>
            <a:pPr marL="0" indent="0">
              <a:buNone/>
            </a:pPr>
            <a:r>
              <a:rPr lang="nl-NL" dirty="0"/>
              <a:t>Een foute vliegende wissel is hetzelfde als verkeerd terugkomen:</a:t>
            </a:r>
          </a:p>
          <a:p>
            <a:r>
              <a:rPr lang="nl-NL" dirty="0"/>
              <a:t>U20 bij balbezit</a:t>
            </a:r>
          </a:p>
          <a:p>
            <a:r>
              <a:rPr lang="nl-NL" dirty="0"/>
              <a:t>U20/S bij balbezit tegenstander</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52328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D2EBC2-53BB-4DD2-A008-800845A921E2}"/>
              </a:ext>
            </a:extLst>
          </p:cNvPr>
          <p:cNvSpPr>
            <a:spLocks noGrp="1"/>
          </p:cNvSpPr>
          <p:nvPr>
            <p:ph type="title"/>
          </p:nvPr>
        </p:nvSpPr>
        <p:spPr/>
        <p:txBody>
          <a:bodyPr/>
          <a:lstStyle/>
          <a:p>
            <a:r>
              <a:rPr lang="nl-NL" dirty="0"/>
              <a:t>Flying </a:t>
            </a:r>
            <a:r>
              <a:rPr lang="nl-NL" dirty="0" err="1"/>
              <a:t>substitute</a:t>
            </a:r>
            <a:r>
              <a:rPr lang="nl-NL" dirty="0"/>
              <a:t> juist gewisseld</a:t>
            </a:r>
          </a:p>
        </p:txBody>
      </p:sp>
      <p:sp>
        <p:nvSpPr>
          <p:cNvPr id="4" name="Tijdelijke aanduiding voor dianummer 3">
            <a:extLst>
              <a:ext uri="{FF2B5EF4-FFF2-40B4-BE49-F238E27FC236}">
                <a16:creationId xmlns:a16="http://schemas.microsoft.com/office/drawing/2014/main" xmlns="" id="{A57DD470-9AD1-4317-81B3-E12B7EE1A0E9}"/>
              </a:ext>
            </a:extLst>
          </p:cNvPr>
          <p:cNvSpPr>
            <a:spLocks noGrp="1"/>
          </p:cNvSpPr>
          <p:nvPr>
            <p:ph type="sldNum" sz="quarter" idx="12"/>
          </p:nvPr>
        </p:nvSpPr>
        <p:spPr/>
        <p:txBody>
          <a:bodyPr/>
          <a:lstStyle/>
          <a:p>
            <a:fld id="{C794A028-16E5-4433-82A8-E5F8AFB86559}" type="slidenum">
              <a:rPr lang="nl-NL" smtClean="0"/>
              <a:t>51</a:t>
            </a:fld>
            <a:endParaRPr lang="nl-NL"/>
          </a:p>
        </p:txBody>
      </p:sp>
      <p:pic>
        <p:nvPicPr>
          <p:cNvPr id="8" name="Onlinemedia 7" descr="Flying substitute juist uitgevoerd (1)">
            <a:hlinkClick r:id="" action="ppaction://media"/>
            <a:extLst>
              <a:ext uri="{FF2B5EF4-FFF2-40B4-BE49-F238E27FC236}">
                <a16:creationId xmlns:a16="http://schemas.microsoft.com/office/drawing/2014/main" xmlns="" id="{3B2173C9-B00D-014B-88FA-BE948538BF2D}"/>
              </a:ext>
            </a:extLst>
          </p:cNvPr>
          <p:cNvPicPr>
            <a:picLocks noRot="1" noChangeAspect="1"/>
          </p:cNvPicPr>
          <p:nvPr>
            <a:videoFile r:link="rId1"/>
          </p:nvPr>
        </p:nvPicPr>
        <p:blipFill>
          <a:blip r:embed="rId3"/>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29737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012C00-FD1A-4A53-88CA-E423077055C2}"/>
              </a:ext>
            </a:extLst>
          </p:cNvPr>
          <p:cNvSpPr>
            <a:spLocks noGrp="1"/>
          </p:cNvSpPr>
          <p:nvPr>
            <p:ph type="title"/>
          </p:nvPr>
        </p:nvSpPr>
        <p:spPr/>
        <p:txBody>
          <a:bodyPr/>
          <a:lstStyle/>
          <a:p>
            <a:r>
              <a:rPr lang="nl-NL" dirty="0"/>
              <a:t>Flying </a:t>
            </a:r>
            <a:r>
              <a:rPr lang="nl-NL" dirty="0" err="1"/>
              <a:t>substitute</a:t>
            </a:r>
            <a:r>
              <a:rPr lang="nl-NL" dirty="0"/>
              <a:t> onjuist gewisseld</a:t>
            </a:r>
          </a:p>
        </p:txBody>
      </p:sp>
      <p:sp>
        <p:nvSpPr>
          <p:cNvPr id="4" name="Tijdelijke aanduiding voor dianummer 3">
            <a:extLst>
              <a:ext uri="{FF2B5EF4-FFF2-40B4-BE49-F238E27FC236}">
                <a16:creationId xmlns:a16="http://schemas.microsoft.com/office/drawing/2014/main" xmlns="" id="{1D1C6792-4F02-466B-A548-705D1F011827}"/>
              </a:ext>
            </a:extLst>
          </p:cNvPr>
          <p:cNvSpPr>
            <a:spLocks noGrp="1"/>
          </p:cNvSpPr>
          <p:nvPr>
            <p:ph type="sldNum" sz="quarter" idx="12"/>
          </p:nvPr>
        </p:nvSpPr>
        <p:spPr/>
        <p:txBody>
          <a:bodyPr/>
          <a:lstStyle/>
          <a:p>
            <a:fld id="{C794A028-16E5-4433-82A8-E5F8AFB86559}" type="slidenum">
              <a:rPr lang="nl-NL" smtClean="0"/>
              <a:t>52</a:t>
            </a:fld>
            <a:endParaRPr lang="nl-NL"/>
          </a:p>
        </p:txBody>
      </p:sp>
      <p:pic>
        <p:nvPicPr>
          <p:cNvPr id="8" name="Onlinemedia 7" descr="Flying substitute onjuist uitgevoerd">
            <a:hlinkClick r:id="" action="ppaction://media"/>
            <a:extLst>
              <a:ext uri="{FF2B5EF4-FFF2-40B4-BE49-F238E27FC236}">
                <a16:creationId xmlns:a16="http://schemas.microsoft.com/office/drawing/2014/main" xmlns="" id="{9F46D6E5-0D72-D045-A9CA-91DF7C30ECE7}"/>
              </a:ext>
            </a:extLst>
          </p:cNvPr>
          <p:cNvPicPr>
            <a:picLocks noRot="1" noChangeAspect="1"/>
          </p:cNvPicPr>
          <p:nvPr>
            <a:videoFile r:link="rId1"/>
          </p:nvPr>
        </p:nvPicPr>
        <p:blipFill>
          <a:blip r:embed="rId3"/>
          <a:stretch>
            <a:fillRect/>
          </a:stretch>
        </p:blipFill>
        <p:spPr>
          <a:xfrm>
            <a:off x="1524000" y="1166813"/>
            <a:ext cx="6096000" cy="3429000"/>
          </a:xfrm>
          <a:prstGeom prst="rect">
            <a:avLst/>
          </a:prstGeom>
        </p:spPr>
      </p:pic>
    </p:spTree>
    <p:extLst>
      <p:ext uri="{BB962C8B-B14F-4D97-AF65-F5344CB8AC3E}">
        <p14:creationId xmlns:p14="http://schemas.microsoft.com/office/powerpoint/2010/main" val="33327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CC81BEC4-C8F0-4029-975C-7E5050E8CD96}"/>
              </a:ext>
            </a:extLst>
          </p:cNvPr>
          <p:cNvSpPr>
            <a:spLocks noGrp="1"/>
          </p:cNvSpPr>
          <p:nvPr>
            <p:ph type="ctrTitle"/>
          </p:nvPr>
        </p:nvSpPr>
        <p:spPr/>
        <p:txBody>
          <a:bodyPr/>
          <a:lstStyle/>
          <a:p>
            <a:r>
              <a:rPr lang="nl-NL" i="1" dirty="0" err="1"/>
              <a:t>Impeding</a:t>
            </a:r>
            <a:r>
              <a:rPr lang="nl-NL" dirty="0"/>
              <a:t> (‘hinderen’)</a:t>
            </a:r>
          </a:p>
        </p:txBody>
      </p:sp>
    </p:spTree>
    <p:extLst>
      <p:ext uri="{BB962C8B-B14F-4D97-AF65-F5344CB8AC3E}">
        <p14:creationId xmlns:p14="http://schemas.microsoft.com/office/powerpoint/2010/main" val="30261550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Wat is </a:t>
            </a:r>
            <a:r>
              <a:rPr lang="nl-NL" i="1" dirty="0" err="1"/>
              <a:t>impeding</a:t>
            </a:r>
            <a:r>
              <a:rPr lang="nl-NL" dirty="0"/>
              <a:t>? </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54</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Volgens de regels:</a:t>
            </a:r>
          </a:p>
          <a:p>
            <a:pPr marL="0" indent="0">
              <a:buNone/>
            </a:pPr>
            <a:r>
              <a:rPr lang="nl-NL" dirty="0"/>
              <a:t>Het </a:t>
            </a:r>
            <a:r>
              <a:rPr lang="nl-NL" b="1" dirty="0"/>
              <a:t>hinderen </a:t>
            </a:r>
            <a:r>
              <a:rPr lang="nl-NL" dirty="0"/>
              <a:t>of op een andere manier </a:t>
            </a:r>
            <a:r>
              <a:rPr lang="nl-NL" b="1" dirty="0"/>
              <a:t>de bewegingsvrijheid belemmeren </a:t>
            </a:r>
            <a:r>
              <a:rPr lang="nl-NL" dirty="0"/>
              <a:t>van een speler die </a:t>
            </a:r>
            <a:r>
              <a:rPr lang="nl-NL" b="1" dirty="0"/>
              <a:t>de bal niet vasthoudt</a:t>
            </a:r>
            <a:r>
              <a:rPr lang="nl-NL" dirty="0"/>
              <a:t>, inclusief het zwemmen/liggen op de schouders, benen of rug.</a:t>
            </a:r>
          </a:p>
          <a:p>
            <a:pPr marL="0" indent="0">
              <a:buNone/>
            </a:pPr>
            <a:endParaRPr lang="nl-NL" dirty="0"/>
          </a:p>
          <a:p>
            <a:pPr marL="0" indent="0">
              <a:buNone/>
            </a:pPr>
            <a:r>
              <a:rPr lang="nl-NL" dirty="0"/>
              <a:t>Het idee is om hiermee beweeglijk spel te beschermen en minder geduw en getrek te zien: </a:t>
            </a:r>
            <a:r>
              <a:rPr lang="nl-NL" i="1" dirty="0" err="1"/>
              <a:t>protecting</a:t>
            </a:r>
            <a:r>
              <a:rPr lang="nl-NL" i="1" dirty="0"/>
              <a:t> </a:t>
            </a:r>
            <a:r>
              <a:rPr lang="nl-NL" i="1" dirty="0" err="1"/>
              <a:t>the</a:t>
            </a:r>
            <a:r>
              <a:rPr lang="nl-NL" i="1" dirty="0"/>
              <a:t> </a:t>
            </a:r>
            <a:r>
              <a:rPr lang="nl-NL" i="1" dirty="0" err="1"/>
              <a:t>movement</a:t>
            </a:r>
            <a:r>
              <a:rPr lang="nl-NL" i="1" dirty="0"/>
              <a:t>.</a:t>
            </a:r>
            <a:endParaRPr lang="nl-NL" dirty="0"/>
          </a:p>
          <a:p>
            <a:pPr marL="0" indent="0">
              <a:buNone/>
            </a:pPr>
            <a:endParaRPr lang="nl-NL" dirty="0"/>
          </a:p>
          <a:p>
            <a:pPr marL="0" indent="0">
              <a:buNone/>
            </a:pPr>
            <a:r>
              <a:rPr lang="nl-NL" dirty="0"/>
              <a:t>De straf voor </a:t>
            </a:r>
            <a:r>
              <a:rPr lang="nl-NL" i="1" dirty="0" err="1"/>
              <a:t>impeding</a:t>
            </a:r>
            <a:r>
              <a:rPr lang="nl-NL" dirty="0"/>
              <a:t> is een U20 als de verdediger het doet, en een vrije worp tegen als de aanvaller het doet.</a:t>
            </a:r>
          </a:p>
          <a:p>
            <a:pPr marL="0" indent="0">
              <a:buNone/>
            </a:pPr>
            <a:endParaRPr lang="nl-NL" dirty="0"/>
          </a:p>
          <a:p>
            <a:pPr marL="0" indent="0">
              <a:buNone/>
            </a:pPr>
            <a:r>
              <a:rPr lang="nl-NL" dirty="0"/>
              <a:t>Deze regel geldt overal in het veld en is niet alleen van toepassing op de midvoor/</a:t>
            </a:r>
            <a:r>
              <a:rPr lang="nl-NL" dirty="0" err="1"/>
              <a:t>midachter</a:t>
            </a:r>
            <a:r>
              <a:rPr lang="nl-NL" dirty="0"/>
              <a:t>-positie.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41892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Voorbeelden van </a:t>
            </a:r>
            <a:r>
              <a:rPr lang="nl-NL" i="1" dirty="0" err="1"/>
              <a:t>impeding</a:t>
            </a:r>
            <a:r>
              <a:rPr lang="nl-NL" dirty="0"/>
              <a:t> </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55</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342900" indent="-342900">
              <a:buAutoNum type="arabicPeriod"/>
            </a:pPr>
            <a:r>
              <a:rPr lang="nl-NL" dirty="0"/>
              <a:t>Elke fout die een vrije beweging belemmert van een speler die wil </a:t>
            </a:r>
            <a:r>
              <a:rPr lang="nl-NL" dirty="0" err="1"/>
              <a:t>instarten</a:t>
            </a:r>
            <a:endParaRPr lang="nl-NL" dirty="0"/>
          </a:p>
          <a:p>
            <a:pPr marL="342900" indent="-342900">
              <a:buAutoNum type="arabicPeriod"/>
            </a:pPr>
            <a:r>
              <a:rPr lang="nl-NL" dirty="0"/>
              <a:t>De “pressing” verhindert de bewegingsvrijheid van de aanvallende speler.</a:t>
            </a:r>
          </a:p>
          <a:p>
            <a:pPr marL="342900" indent="-342900">
              <a:buAutoNum type="arabicPeriod"/>
            </a:pPr>
            <a:r>
              <a:rPr lang="nl-NL" dirty="0"/>
              <a:t>Twee handen om aanvallende speler vast te houden.</a:t>
            </a:r>
          </a:p>
          <a:p>
            <a:pPr marL="342900" indent="-342900">
              <a:buAutoNum type="arabicPeriod"/>
            </a:pPr>
            <a:r>
              <a:rPr lang="nl-NL" dirty="0"/>
              <a:t>Constant aanraken van de aanvallende speler om vrije beweging te belemmeren. </a:t>
            </a:r>
          </a:p>
          <a:p>
            <a:pPr marL="342900" indent="-342900">
              <a:buAutoNum type="arabicPeriod"/>
            </a:pPr>
            <a:r>
              <a:rPr lang="nl-NL" dirty="0"/>
              <a:t>Wanneer zwemmen op de schouders, rug of benen de bewegingsvrijheid belemmeren. </a:t>
            </a:r>
          </a:p>
          <a:p>
            <a:pPr marL="342900" indent="-342900">
              <a:buAutoNum type="arabicPeriod"/>
            </a:pPr>
            <a:endParaRPr lang="nl-NL" dirty="0"/>
          </a:p>
          <a:p>
            <a:pPr marL="0" indent="0">
              <a:buNone/>
            </a:pPr>
            <a:endParaRPr lang="nl-NL" dirty="0"/>
          </a:p>
          <a:p>
            <a:pPr marL="342900" indent="-342900">
              <a:buAutoNum type="arabicPeriod"/>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2790336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xmlns="" id="{C1CEA75C-0384-41F0-96B4-F301BA05136B}"/>
              </a:ext>
            </a:extLst>
          </p:cNvPr>
          <p:cNvSpPr>
            <a:spLocks noGrp="1"/>
          </p:cNvSpPr>
          <p:nvPr>
            <p:ph type="sldNum" sz="quarter" idx="12"/>
          </p:nvPr>
        </p:nvSpPr>
        <p:spPr/>
        <p:txBody>
          <a:bodyPr/>
          <a:lstStyle/>
          <a:p>
            <a:fld id="{C794A028-16E5-4433-82A8-E5F8AFB86559}" type="slidenum">
              <a:rPr lang="nl-NL" smtClean="0"/>
              <a:t>56</a:t>
            </a:fld>
            <a:endParaRPr lang="nl-NL"/>
          </a:p>
        </p:txBody>
      </p:sp>
      <p:pic>
        <p:nvPicPr>
          <p:cNvPr id="6" name="Onlinemedia 5" descr="Vasthouden met 2 handen (impeding)">
            <a:hlinkClick r:id="" action="ppaction://media"/>
            <a:extLst>
              <a:ext uri="{FF2B5EF4-FFF2-40B4-BE49-F238E27FC236}">
                <a16:creationId xmlns:a16="http://schemas.microsoft.com/office/drawing/2014/main" xmlns="" id="{2F90991B-1088-F94D-8BE2-1F015C355C7A}"/>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0900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xmlns="" id="{C1CEA75C-0384-41F0-96B4-F301BA05136B}"/>
              </a:ext>
            </a:extLst>
          </p:cNvPr>
          <p:cNvSpPr>
            <a:spLocks noGrp="1"/>
          </p:cNvSpPr>
          <p:nvPr>
            <p:ph type="sldNum" sz="quarter" idx="12"/>
          </p:nvPr>
        </p:nvSpPr>
        <p:spPr/>
        <p:txBody>
          <a:bodyPr/>
          <a:lstStyle/>
          <a:p>
            <a:fld id="{C794A028-16E5-4433-82A8-E5F8AFB86559}" type="slidenum">
              <a:rPr lang="nl-NL" smtClean="0"/>
              <a:t>57</a:t>
            </a:fld>
            <a:endParaRPr lang="nl-NL"/>
          </a:p>
        </p:txBody>
      </p:sp>
      <p:pic>
        <p:nvPicPr>
          <p:cNvPr id="7" name="Onlinemedia 6" descr="Impeding 5">
            <a:hlinkClick r:id="" action="ppaction://media"/>
            <a:extLst>
              <a:ext uri="{FF2B5EF4-FFF2-40B4-BE49-F238E27FC236}">
                <a16:creationId xmlns:a16="http://schemas.microsoft.com/office/drawing/2014/main" xmlns="" id="{4B8C6DD8-DCB9-5A41-AE5F-179459D63ADB}"/>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427897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xmlns="" id="{C1CEA75C-0384-41F0-96B4-F301BA05136B}"/>
              </a:ext>
            </a:extLst>
          </p:cNvPr>
          <p:cNvSpPr>
            <a:spLocks noGrp="1"/>
          </p:cNvSpPr>
          <p:nvPr>
            <p:ph type="sldNum" sz="quarter" idx="12"/>
          </p:nvPr>
        </p:nvSpPr>
        <p:spPr/>
        <p:txBody>
          <a:bodyPr/>
          <a:lstStyle/>
          <a:p>
            <a:fld id="{C794A028-16E5-4433-82A8-E5F8AFB86559}" type="slidenum">
              <a:rPr lang="nl-NL" smtClean="0"/>
              <a:t>58</a:t>
            </a:fld>
            <a:endParaRPr lang="nl-NL"/>
          </a:p>
        </p:txBody>
      </p:sp>
      <p:pic>
        <p:nvPicPr>
          <p:cNvPr id="7" name="Onlinemedia 6" descr="De pressing verhinderd bewegingsvrijheid (impeding)">
            <a:hlinkClick r:id="" action="ppaction://media"/>
            <a:extLst>
              <a:ext uri="{FF2B5EF4-FFF2-40B4-BE49-F238E27FC236}">
                <a16:creationId xmlns:a16="http://schemas.microsoft.com/office/drawing/2014/main" xmlns="" id="{ACEBE1D0-A797-274D-BE23-840E4EF73036}"/>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1858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xmlns="" id="{C1CEA75C-0384-41F0-96B4-F301BA05136B}"/>
              </a:ext>
            </a:extLst>
          </p:cNvPr>
          <p:cNvSpPr>
            <a:spLocks noGrp="1"/>
          </p:cNvSpPr>
          <p:nvPr>
            <p:ph type="sldNum" sz="quarter" idx="12"/>
          </p:nvPr>
        </p:nvSpPr>
        <p:spPr/>
        <p:txBody>
          <a:bodyPr/>
          <a:lstStyle/>
          <a:p>
            <a:fld id="{C794A028-16E5-4433-82A8-E5F8AFB86559}" type="slidenum">
              <a:rPr lang="nl-NL" smtClean="0"/>
              <a:t>59</a:t>
            </a:fld>
            <a:endParaRPr lang="nl-NL"/>
          </a:p>
        </p:txBody>
      </p:sp>
      <p:pic>
        <p:nvPicPr>
          <p:cNvPr id="7" name="Onlinemedia 6" descr="Uitsluiting inzwemmende speler (impeding)">
            <a:hlinkClick r:id="" action="ppaction://media"/>
            <a:extLst>
              <a:ext uri="{FF2B5EF4-FFF2-40B4-BE49-F238E27FC236}">
                <a16:creationId xmlns:a16="http://schemas.microsoft.com/office/drawing/2014/main" xmlns="" id="{E0615C3A-29C3-2746-90A5-931B518AF188}"/>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9826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BDB12FF-B05F-4BDE-8CC9-82279209AB36}"/>
              </a:ext>
            </a:extLst>
          </p:cNvPr>
          <p:cNvSpPr>
            <a:spLocks noGrp="1"/>
          </p:cNvSpPr>
          <p:nvPr>
            <p:ph type="sldNum" sz="quarter" idx="12"/>
          </p:nvPr>
        </p:nvSpPr>
        <p:spPr/>
        <p:txBody>
          <a:bodyPr/>
          <a:lstStyle/>
          <a:p>
            <a:fld id="{C794A028-16E5-4433-82A8-E5F8AFB86559}" type="slidenum">
              <a:rPr lang="nl-NL" smtClean="0"/>
              <a:t>6</a:t>
            </a:fld>
            <a:endParaRPr lang="nl-NL"/>
          </a:p>
        </p:txBody>
      </p:sp>
      <p:sp>
        <p:nvSpPr>
          <p:cNvPr id="5" name="Content Placeholder 4">
            <a:extLst>
              <a:ext uri="{FF2B5EF4-FFF2-40B4-BE49-F238E27FC236}">
                <a16:creationId xmlns:a16="http://schemas.microsoft.com/office/drawing/2014/main" xmlns="" id="{E3452A78-18C7-4D8E-8F1C-71772131B122}"/>
              </a:ext>
            </a:extLst>
          </p:cNvPr>
          <p:cNvSpPr>
            <a:spLocks noGrp="1"/>
          </p:cNvSpPr>
          <p:nvPr>
            <p:ph sz="half" idx="1"/>
          </p:nvPr>
        </p:nvSpPr>
        <p:spPr/>
        <p:txBody>
          <a:bodyPr/>
          <a:lstStyle/>
          <a:p>
            <a:endParaRPr lang="nl-NL"/>
          </a:p>
        </p:txBody>
      </p:sp>
      <p:pic>
        <p:nvPicPr>
          <p:cNvPr id="7" name="Afbeelding 6">
            <a:extLst>
              <a:ext uri="{FF2B5EF4-FFF2-40B4-BE49-F238E27FC236}">
                <a16:creationId xmlns:a16="http://schemas.microsoft.com/office/drawing/2014/main" xmlns="" id="{4ADC210A-9B23-4F1C-8D7E-25A7B1E126E2}"/>
              </a:ext>
            </a:extLst>
          </p:cNvPr>
          <p:cNvPicPr/>
          <p:nvPr/>
        </p:nvPicPr>
        <p:blipFill rotWithShape="1">
          <a:blip r:embed="rId3" cstate="screen">
            <a:extLst>
              <a:ext uri="{28A0092B-C50C-407E-A947-70E740481C1C}">
                <a14:useLocalDpi xmlns:a14="http://schemas.microsoft.com/office/drawing/2010/main"/>
              </a:ext>
            </a:extLst>
          </a:blip>
          <a:srcRect t="-2"/>
          <a:stretch/>
        </p:blipFill>
        <p:spPr bwMode="auto">
          <a:xfrm>
            <a:off x="251521" y="117400"/>
            <a:ext cx="8640960" cy="4712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00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Meer info?</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60</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lvl="0"/>
            <a:r>
              <a:rPr lang="nl-NL" dirty="0"/>
              <a:t>Op de website van de KNZB staat de originele versie van deze presentatie, met nog iets meer informatie. Hier staan ook de officiële regels.</a:t>
            </a:r>
          </a:p>
          <a:p>
            <a:pPr lvl="0"/>
            <a:r>
              <a:rPr lang="nl-NL" dirty="0"/>
              <a:t>Op het </a:t>
            </a:r>
            <a:r>
              <a:rPr lang="nl-NL" dirty="0" err="1"/>
              <a:t>Youtube</a:t>
            </a:r>
            <a:r>
              <a:rPr lang="nl-NL" dirty="0"/>
              <a:t>-kanaal van de Landelijke Scheidsrechterscommissie staan alle filmpjes uit deze presentatie en nog meer. Zie </a:t>
            </a:r>
            <a:r>
              <a:rPr lang="nl-NL" i="1" dirty="0"/>
              <a:t>“Waterpolo Spelregels Voorbeelden &amp; Interpretaties</a:t>
            </a:r>
            <a:r>
              <a:rPr lang="nl-NL" b="1" i="1" dirty="0"/>
              <a:t>” </a:t>
            </a:r>
          </a:p>
          <a:p>
            <a:endParaRPr lang="nl-NL" b="1" i="1" dirty="0"/>
          </a:p>
          <a:p>
            <a:endParaRPr lang="nl-NL" b="1" i="1" dirty="0"/>
          </a:p>
          <a:p>
            <a:pPr marL="0" indent="0" algn="ctr">
              <a:buNone/>
            </a:pPr>
            <a:r>
              <a:rPr lang="nl-NL" i="1" dirty="0"/>
              <a:t> </a:t>
            </a:r>
            <a:endParaRPr lang="nl-NL" dirty="0"/>
          </a:p>
        </p:txBody>
      </p:sp>
      <p:pic>
        <p:nvPicPr>
          <p:cNvPr id="3" name="Afbeelding 2">
            <a:hlinkClick r:id="rId3"/>
            <a:extLst>
              <a:ext uri="{FF2B5EF4-FFF2-40B4-BE49-F238E27FC236}">
                <a16:creationId xmlns:a16="http://schemas.microsoft.com/office/drawing/2014/main" xmlns="" id="{4469AA1D-98ED-614D-B91E-927609E7BC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7884" y="2931790"/>
            <a:ext cx="2088232" cy="936104"/>
          </a:xfrm>
          <a:prstGeom prst="rect">
            <a:avLst/>
          </a:prstGeom>
        </p:spPr>
      </p:pic>
    </p:spTree>
    <p:extLst>
      <p:ext uri="{BB962C8B-B14F-4D97-AF65-F5344CB8AC3E}">
        <p14:creationId xmlns:p14="http://schemas.microsoft.com/office/powerpoint/2010/main" val="1078542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934DDC6C-7969-4686-BE94-DF81E2E015AC}"/>
              </a:ext>
            </a:extLst>
          </p:cNvPr>
          <p:cNvSpPr>
            <a:spLocks noGrp="1"/>
          </p:cNvSpPr>
          <p:nvPr>
            <p:ph type="ctrTitle"/>
          </p:nvPr>
        </p:nvSpPr>
        <p:spPr>
          <a:xfrm>
            <a:off x="1584495" y="2787774"/>
            <a:ext cx="5975009" cy="1080000"/>
          </a:xfrm>
        </p:spPr>
        <p:txBody>
          <a:bodyPr/>
          <a:lstStyle/>
          <a:p>
            <a:r>
              <a:rPr lang="nl-NL" dirty="0"/>
              <a:t>Vragen?</a:t>
            </a:r>
            <a:br>
              <a:rPr lang="nl-NL" dirty="0"/>
            </a:br>
            <a:r>
              <a:rPr lang="nl-NL" dirty="0"/>
              <a:t>scheidsrechters@zvl-1886.nl</a:t>
            </a:r>
          </a:p>
        </p:txBody>
      </p:sp>
    </p:spTree>
    <p:extLst>
      <p:ext uri="{BB962C8B-B14F-4D97-AF65-F5344CB8AC3E}">
        <p14:creationId xmlns:p14="http://schemas.microsoft.com/office/powerpoint/2010/main" val="1814658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9080EE-1DF5-466C-A225-576732238D00}"/>
              </a:ext>
            </a:extLst>
          </p:cNvPr>
          <p:cNvSpPr>
            <a:spLocks noGrp="1"/>
          </p:cNvSpPr>
          <p:nvPr>
            <p:ph type="title"/>
          </p:nvPr>
        </p:nvSpPr>
        <p:spPr/>
        <p:txBody>
          <a:bodyPr/>
          <a:lstStyle/>
          <a:p>
            <a:r>
              <a:rPr lang="nl-NL" dirty="0"/>
              <a:t>Strafworp = geen strafworp</a:t>
            </a:r>
          </a:p>
        </p:txBody>
      </p:sp>
      <p:sp>
        <p:nvSpPr>
          <p:cNvPr id="4" name="Tijdelijke aanduiding voor dianummer 3">
            <a:extLst>
              <a:ext uri="{FF2B5EF4-FFF2-40B4-BE49-F238E27FC236}">
                <a16:creationId xmlns:a16="http://schemas.microsoft.com/office/drawing/2014/main" xmlns="" id="{F82DF792-FC0E-4F81-A745-0D12B7429B0B}"/>
              </a:ext>
            </a:extLst>
          </p:cNvPr>
          <p:cNvSpPr>
            <a:spLocks noGrp="1"/>
          </p:cNvSpPr>
          <p:nvPr>
            <p:ph type="sldNum" sz="quarter" idx="12"/>
          </p:nvPr>
        </p:nvSpPr>
        <p:spPr/>
        <p:txBody>
          <a:bodyPr/>
          <a:lstStyle/>
          <a:p>
            <a:fld id="{C794A028-16E5-4433-82A8-E5F8AFB86559}" type="slidenum">
              <a:rPr lang="nl-NL" smtClean="0"/>
              <a:t>62</a:t>
            </a:fld>
            <a:endParaRPr lang="nl-NL"/>
          </a:p>
        </p:txBody>
      </p:sp>
      <p:pic>
        <p:nvPicPr>
          <p:cNvPr id="7" name="Onlinemedia 6" descr="Geen strafworp 2">
            <a:hlinkClick r:id="" action="ppaction://media"/>
            <a:extLst>
              <a:ext uri="{FF2B5EF4-FFF2-40B4-BE49-F238E27FC236}">
                <a16:creationId xmlns:a16="http://schemas.microsoft.com/office/drawing/2014/main" xmlns="" id="{5F0A8ED1-3FB4-A64C-A955-F37A3197D29B}"/>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1745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Time-out </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7</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6" y="1176048"/>
            <a:ext cx="8137277" cy="3729188"/>
          </a:xfrm>
        </p:spPr>
        <p:txBody>
          <a:bodyPr/>
          <a:lstStyle/>
          <a:p>
            <a:pPr marL="0" indent="0">
              <a:buNone/>
            </a:pPr>
            <a:r>
              <a:rPr lang="nl-NL" dirty="0"/>
              <a:t>Time-outs worden gebruikt in de bond en zelden in de regio (AJ, en senioren 1</a:t>
            </a:r>
            <a:r>
              <a:rPr lang="nl-NL" baseline="30000" dirty="0"/>
              <a:t>e</a:t>
            </a:r>
            <a:r>
              <a:rPr lang="nl-NL" dirty="0"/>
              <a:t> klasse)</a:t>
            </a:r>
          </a:p>
          <a:p>
            <a:pPr marL="0" indent="0">
              <a:buNone/>
            </a:pPr>
            <a:endParaRPr lang="nl-NL" dirty="0"/>
          </a:p>
          <a:p>
            <a:pPr marL="0" indent="0">
              <a:buNone/>
            </a:pPr>
            <a:r>
              <a:rPr lang="nl-NL" dirty="0"/>
              <a:t>Nieuw: </a:t>
            </a:r>
            <a:r>
              <a:rPr lang="nl-NL" b="1" dirty="0"/>
              <a:t>2</a:t>
            </a:r>
            <a:r>
              <a:rPr lang="nl-NL" dirty="0"/>
              <a:t> time-outs per team per wedstrijd (mag in dezelfde periode of direct na elkaar)</a:t>
            </a:r>
          </a:p>
          <a:p>
            <a:pPr marL="0" indent="0">
              <a:buNone/>
            </a:pPr>
            <a:endParaRPr lang="nl-NL" dirty="0"/>
          </a:p>
          <a:p>
            <a:pPr marL="0" indent="0">
              <a:buNone/>
            </a:pPr>
            <a:r>
              <a:rPr lang="nl-NL" dirty="0"/>
              <a:t>Voor aanvraag time-out in eredivisie komt er een toeter bij het team te liggen. </a:t>
            </a:r>
            <a:br>
              <a:rPr lang="nl-NL" dirty="0"/>
            </a:br>
            <a:endParaRPr lang="nl-NL" dirty="0"/>
          </a:p>
          <a:p>
            <a:pPr marL="0" indent="0">
              <a:buNone/>
            </a:pPr>
            <a:r>
              <a:rPr lang="nl-NL" dirty="0"/>
              <a:t>Time-out teveel aangevraagd </a:t>
            </a:r>
            <a:br>
              <a:rPr lang="nl-NL" dirty="0"/>
            </a:br>
            <a:r>
              <a:rPr lang="nl-NL" dirty="0"/>
              <a:t>-&gt; vrije worp tegenstander op middenlijn</a:t>
            </a:r>
          </a:p>
          <a:p>
            <a:pPr marL="0" indent="0">
              <a:buNone/>
            </a:pPr>
            <a:endParaRPr lang="nl-NL" dirty="0"/>
          </a:p>
          <a:p>
            <a:pPr marL="0" indent="0">
              <a:buNone/>
            </a:pPr>
            <a:r>
              <a:rPr lang="nl-NL" dirty="0"/>
              <a:t>Time-out aangevraagd zonder balbezit </a:t>
            </a:r>
            <a:br>
              <a:rPr lang="nl-NL" dirty="0"/>
            </a:br>
            <a:r>
              <a:rPr lang="nl-NL" dirty="0"/>
              <a:t>-&gt; strafworp tegenstander (en verlies recht op die time-out)</a:t>
            </a:r>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pic>
        <p:nvPicPr>
          <p:cNvPr id="7" name="Afbeelding 6">
            <a:extLst>
              <a:ext uri="{FF2B5EF4-FFF2-40B4-BE49-F238E27FC236}">
                <a16:creationId xmlns:a16="http://schemas.microsoft.com/office/drawing/2014/main" xmlns="" id="{E3FD3754-A537-4734-8D1F-A13D4477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824" y="2319388"/>
            <a:ext cx="872329" cy="2052538"/>
          </a:xfrm>
          <a:prstGeom prst="rect">
            <a:avLst/>
          </a:prstGeom>
        </p:spPr>
      </p:pic>
    </p:spTree>
    <p:extLst>
      <p:ext uri="{BB962C8B-B14F-4D97-AF65-F5344CB8AC3E}">
        <p14:creationId xmlns:p14="http://schemas.microsoft.com/office/powerpoint/2010/main" val="35030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Coach</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8</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De coach mag in de aanval meelopen tot de 6 meter.</a:t>
            </a:r>
          </a:p>
          <a:p>
            <a:pPr marL="0" indent="0">
              <a:buNone/>
            </a:pPr>
            <a:endParaRPr lang="nl-NL" dirty="0"/>
          </a:p>
          <a:p>
            <a:pPr marL="0" indent="0">
              <a:buNone/>
            </a:pPr>
            <a:r>
              <a:rPr lang="nl-NL" dirty="0"/>
              <a:t>Tijdens de verdediging moet hij/zij direct </a:t>
            </a:r>
            <a:r>
              <a:rPr lang="nl-NL" b="1" dirty="0"/>
              <a:t>naast</a:t>
            </a:r>
            <a:r>
              <a:rPr lang="nl-NL" dirty="0"/>
              <a:t> zijn bank staan of zitten op de bank.</a:t>
            </a:r>
          </a:p>
          <a:p>
            <a:pPr marL="0" indent="0">
              <a:buNone/>
            </a:pPr>
            <a:r>
              <a:rPr lang="nl-NL" dirty="0"/>
              <a:t>Let op: dit is strenger dan eerst!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287266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B4A4C-C558-45B1-8DAC-8EEEAAF347FD}"/>
              </a:ext>
            </a:extLst>
          </p:cNvPr>
          <p:cNvSpPr>
            <a:spLocks noGrp="1"/>
          </p:cNvSpPr>
          <p:nvPr>
            <p:ph type="title"/>
          </p:nvPr>
        </p:nvSpPr>
        <p:spPr/>
        <p:txBody>
          <a:bodyPr/>
          <a:lstStyle/>
          <a:p>
            <a:r>
              <a:rPr lang="nl-NL" dirty="0"/>
              <a:t>Keeper </a:t>
            </a:r>
          </a:p>
        </p:txBody>
      </p:sp>
      <p:sp>
        <p:nvSpPr>
          <p:cNvPr id="4" name="Tijdelijke aanduiding voor dianummer 3">
            <a:extLst>
              <a:ext uri="{FF2B5EF4-FFF2-40B4-BE49-F238E27FC236}">
                <a16:creationId xmlns:a16="http://schemas.microsoft.com/office/drawing/2014/main" xmlns="" id="{CD25E1F0-D61D-4068-B3B2-3D9DB984ADFE}"/>
              </a:ext>
            </a:extLst>
          </p:cNvPr>
          <p:cNvSpPr>
            <a:spLocks noGrp="1"/>
          </p:cNvSpPr>
          <p:nvPr>
            <p:ph type="sldNum" sz="quarter" idx="12"/>
          </p:nvPr>
        </p:nvSpPr>
        <p:spPr/>
        <p:txBody>
          <a:bodyPr/>
          <a:lstStyle/>
          <a:p>
            <a:fld id="{C794A028-16E5-4433-82A8-E5F8AFB86559}" type="slidenum">
              <a:rPr lang="nl-NL" smtClean="0"/>
              <a:t>9</a:t>
            </a:fld>
            <a:endParaRPr lang="nl-NL"/>
          </a:p>
        </p:txBody>
      </p:sp>
      <p:sp>
        <p:nvSpPr>
          <p:cNvPr id="5" name="Tijdelijke aanduiding voor inhoud 4">
            <a:extLst>
              <a:ext uri="{FF2B5EF4-FFF2-40B4-BE49-F238E27FC236}">
                <a16:creationId xmlns:a16="http://schemas.microsoft.com/office/drawing/2014/main" xmlns=""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De keeper mag over de middenlijn en meespelen</a:t>
            </a:r>
          </a:p>
          <a:p>
            <a:pPr marL="0" indent="0">
              <a:buNone/>
            </a:pPr>
            <a:endParaRPr lang="nl-NL" dirty="0"/>
          </a:p>
          <a:p>
            <a:pPr marL="0" indent="0">
              <a:buNone/>
            </a:pPr>
            <a:r>
              <a:rPr lang="nl-NL" dirty="0"/>
              <a:t>De keeper verliest zijn/haar privileges buiten de 6 meter</a:t>
            </a:r>
          </a:p>
          <a:p>
            <a:r>
              <a:rPr lang="nl-NL" b="1" dirty="0"/>
              <a:t>Dus niet met 2 handen spelen of blokken buiten de 6 meter!</a:t>
            </a:r>
          </a:p>
          <a:p>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598428293"/>
      </p:ext>
    </p:extLst>
  </p:cSld>
  <p:clrMapOvr>
    <a:masterClrMapping/>
  </p:clrMapOvr>
</p:sld>
</file>

<file path=ppt/theme/theme1.xml><?xml version="1.0" encoding="utf-8"?>
<a:theme xmlns:a="http://schemas.openxmlformats.org/drawingml/2006/main" name="160502 Presentatie sjabloon KNZB Algemeen">
  <a:themeElements>
    <a:clrScheme name="KNZB">
      <a:dk1>
        <a:srgbClr val="000000"/>
      </a:dk1>
      <a:lt1>
        <a:sysClr val="window" lastClr="FFFFFF"/>
      </a:lt1>
      <a:dk2>
        <a:srgbClr val="000000"/>
      </a:dk2>
      <a:lt2>
        <a:srgbClr val="EEECE1"/>
      </a:lt2>
      <a:accent1>
        <a:srgbClr val="0065BD"/>
      </a:accent1>
      <a:accent2>
        <a:srgbClr val="00B9E4"/>
      </a:accent2>
      <a:accent3>
        <a:srgbClr val="FF6600"/>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dirty="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160502 Presentatie sjabloon KNZB Algemeen</Template>
  <TotalTime>14445</TotalTime>
  <Words>3300</Words>
  <Application>Microsoft Office PowerPoint</Application>
  <PresentationFormat>Diavoorstelling (16:9)</PresentationFormat>
  <Paragraphs>489</Paragraphs>
  <Slides>62</Slides>
  <Notes>35</Notes>
  <HiddenSlides>0</HiddenSlides>
  <MMClips>26</MMClips>
  <ScaleCrop>false</ScaleCrop>
  <HeadingPairs>
    <vt:vector size="4" baseType="variant">
      <vt:variant>
        <vt:lpstr>Thema</vt:lpstr>
      </vt:variant>
      <vt:variant>
        <vt:i4>1</vt:i4>
      </vt:variant>
      <vt:variant>
        <vt:lpstr>Diatitels</vt:lpstr>
      </vt:variant>
      <vt:variant>
        <vt:i4>62</vt:i4>
      </vt:variant>
    </vt:vector>
  </HeadingPairs>
  <TitlesOfParts>
    <vt:vector size="63" baseType="lpstr">
      <vt:lpstr>160502 Presentatie sjabloon KNZB Algemeen</vt:lpstr>
      <vt:lpstr>Nieuwe waterpolospelregels 2019</vt:lpstr>
      <vt:lpstr>Waarom deze clinic?</vt:lpstr>
      <vt:lpstr>Speeltijden, veld en time-out</vt:lpstr>
      <vt:lpstr>Speeltijden en intervaltijden</vt:lpstr>
      <vt:lpstr>Het speelveld</vt:lpstr>
      <vt:lpstr>PowerPoint-presentatie</vt:lpstr>
      <vt:lpstr>Time-out </vt:lpstr>
      <vt:lpstr>Coach</vt:lpstr>
      <vt:lpstr>Keeper </vt:lpstr>
      <vt:lpstr>Schotklok (30/20 sec)</vt:lpstr>
      <vt:lpstr>Nieuwe 30 sec</vt:lpstr>
      <vt:lpstr>Schotklok 30 sec – 20 sec</vt:lpstr>
      <vt:lpstr>Nieuwe 30/20-sec knoppen</vt:lpstr>
      <vt:lpstr>Nieuwe 30/20-sec knoppen</vt:lpstr>
      <vt:lpstr>Schotklok 30 sec – 20 sec</vt:lpstr>
      <vt:lpstr>Schotklok 30 sec – 20 sec</vt:lpstr>
      <vt:lpstr>Schotklok 30 sec – 20 sec</vt:lpstr>
      <vt:lpstr>Schotklok 30 sec – 20 sec</vt:lpstr>
      <vt:lpstr>Bijzondere situaties</vt:lpstr>
      <vt:lpstr>Strafworp</vt:lpstr>
      <vt:lpstr>Strafworp</vt:lpstr>
      <vt:lpstr>Strafworp</vt:lpstr>
      <vt:lpstr>Strafworp</vt:lpstr>
      <vt:lpstr>Strafworp</vt:lpstr>
      <vt:lpstr>Strafworp</vt:lpstr>
      <vt:lpstr>Strafworp</vt:lpstr>
      <vt:lpstr>Strafworp = geen strafworp</vt:lpstr>
      <vt:lpstr>Vrije worpen</vt:lpstr>
      <vt:lpstr>Vrije worp nemen</vt:lpstr>
      <vt:lpstr>Vrije worp op plaats van overtreding</vt:lpstr>
      <vt:lpstr>Vrije worp op plaats van overtreding</vt:lpstr>
      <vt:lpstr>Vrije worp buiten de 6 meter</vt:lpstr>
      <vt:lpstr>Vrije worp nemen</vt:lpstr>
      <vt:lpstr>Binnen of buiten de 6 meter?</vt:lpstr>
      <vt:lpstr>Verkeerd nemen vrije worp</vt:lpstr>
      <vt:lpstr>Signaal vrije worp buiten de 6-meter</vt:lpstr>
      <vt:lpstr>Vrije worp buiten 6 meter</vt:lpstr>
      <vt:lpstr>Vrije worp buiten 6 meter</vt:lpstr>
      <vt:lpstr>Vrije worp buiten 6 meter</vt:lpstr>
      <vt:lpstr>Vrije worp buiten 6 meter - incorrect</vt:lpstr>
      <vt:lpstr>Vrije worp buiten 6 meter - incorrect</vt:lpstr>
      <vt:lpstr>Vrije worp buiten 6 meter - incorrect</vt:lpstr>
      <vt:lpstr>Hoekworp </vt:lpstr>
      <vt:lpstr>Hoekworp juist genomen</vt:lpstr>
      <vt:lpstr>Hoekworp niet juist genomen</vt:lpstr>
      <vt:lpstr>Niet scoren van een doelpunt</vt:lpstr>
      <vt:lpstr>Flying substitute (vliegende wissel)</vt:lpstr>
      <vt:lpstr>PowerPoint-presentatie</vt:lpstr>
      <vt:lpstr>Vliegende wissel</vt:lpstr>
      <vt:lpstr>Vliegende wissels</vt:lpstr>
      <vt:lpstr>Flying substitute juist gewisseld</vt:lpstr>
      <vt:lpstr>Flying substitute onjuist gewisseld</vt:lpstr>
      <vt:lpstr>Impeding (‘hinderen’)</vt:lpstr>
      <vt:lpstr>Wat is impeding? </vt:lpstr>
      <vt:lpstr>Voorbeelden van impeding </vt:lpstr>
      <vt:lpstr>Impeding</vt:lpstr>
      <vt:lpstr>Impeding</vt:lpstr>
      <vt:lpstr>Impeding</vt:lpstr>
      <vt:lpstr>Impeding</vt:lpstr>
      <vt:lpstr>Meer info?</vt:lpstr>
      <vt:lpstr>Vragen? scheidsrechters@zvl-1886.nl</vt:lpstr>
      <vt:lpstr>Strafworp = geen strafworp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Anton Bervoets</dc:creator>
  <cp:lastModifiedBy>BREGJE van SCHÖLL</cp:lastModifiedBy>
  <cp:revision>428</cp:revision>
  <cp:lastPrinted>2017-03-10T11:08:11Z</cp:lastPrinted>
  <dcterms:created xsi:type="dcterms:W3CDTF">2016-05-05T10:01:19Z</dcterms:created>
  <dcterms:modified xsi:type="dcterms:W3CDTF">2019-09-25T11:40:59Z</dcterms:modified>
</cp:coreProperties>
</file>